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3" r:id="rId3"/>
    <p:sldId id="284" r:id="rId4"/>
    <p:sldId id="257" r:id="rId5"/>
    <p:sldId id="274" r:id="rId6"/>
    <p:sldId id="276" r:id="rId7"/>
    <p:sldId id="289" r:id="rId8"/>
    <p:sldId id="290" r:id="rId9"/>
    <p:sldId id="278" r:id="rId10"/>
    <p:sldId id="287" r:id="rId11"/>
    <p:sldId id="28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BD5F1-4678-4B7A-9AF4-908E4FA723E7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5DA15-09FD-4613-AB38-6E7E17F5746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81343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4DD0-5324-454F-A0CE-FAA4B0E6D201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1B14-2777-433E-9294-ABA761EB5A6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6124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iVy7SmzsPiAhWSzIUKHaZ4AQ0QjB16BAgBEAQ&amp;url=https://globalgoals.scot/&amp;psig=AOvVaw1xR2jEsGDZxOGnKGOvl4We&amp;ust=155931789833287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globalgoals.scot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4228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know that migration is a continual process, which takes place locally, nationally and internationally.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2533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know that migration is a continual process, which takes place locally, nationally and internationally.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624304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9136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109117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56EE-9549-45A0-BBA2-AEB39735062A}" type="datetimeFigureOut">
              <a:rPr lang="en-GB" smtClean="0"/>
              <a:pPr/>
              <a:t>26/02/2020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99UN7so92t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www.unhcr.org/uk/stateless-people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ictionary.cambridge.org/dictionary/english/equalit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99UN7so92t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Eb9XURIEQA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g-BG" sz="4000" b="1" dirty="0" smtClean="0">
                <a:latin typeface="Garamond" pitchFamily="18" charset="0"/>
              </a:rPr>
              <a:t>Намалете неравенствата, Урок </a:t>
            </a:r>
            <a:r>
              <a:rPr lang="en-GB" sz="4000" b="1" dirty="0" smtClean="0">
                <a:latin typeface="Garamond" pitchFamily="18" charset="0"/>
              </a:rPr>
              <a:t>1 </a:t>
            </a:r>
            <a:endParaRPr lang="en-GB" sz="4000" b="1" dirty="0"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bg-BG" dirty="0" smtClean="0">
                <a:solidFill>
                  <a:schemeClr val="tx1"/>
                </a:solidFill>
                <a:latin typeface="Garamond" pitchFamily="18" charset="0"/>
              </a:rPr>
              <a:t>Какво е равенство</a:t>
            </a:r>
            <a:r>
              <a:rPr lang="en-GB" dirty="0" smtClean="0">
                <a:solidFill>
                  <a:schemeClr val="tx1"/>
                </a:solidFill>
                <a:latin typeface="Garamond" pitchFamily="18" charset="0"/>
              </a:rPr>
              <a:t>?</a:t>
            </a:r>
            <a:endParaRPr lang="en-GB" dirty="0" smtClean="0">
              <a:solidFill>
                <a:schemeClr val="tx1"/>
              </a:solidFill>
              <a:latin typeface="Garamond" pitchFamily="18" charset="0"/>
            </a:endParaRPr>
          </a:p>
          <a:p>
            <a:r>
              <a:rPr lang="bg-BG" dirty="0" smtClean="0">
                <a:latin typeface="Garamond" pitchFamily="18" charset="0"/>
              </a:rPr>
              <a:t>Равенство в достойнството и правата</a:t>
            </a:r>
            <a:endParaRPr lang="en-GB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231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/>
        </p:nvSpPr>
        <p:spPr>
          <a:xfrm>
            <a:off x="6516215" y="1500458"/>
            <a:ext cx="1606899" cy="89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286644" y="214290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214282" y="928671"/>
            <a:ext cx="1500198" cy="285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1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Продължителност</a:t>
            </a:r>
            <a:endParaRPr sz="11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0" name="Google Shape;240;p32"/>
          <p:cNvSpPr txBox="1"/>
          <p:nvPr/>
        </p:nvSpPr>
        <p:spPr>
          <a:xfrm>
            <a:off x="1643042" y="902668"/>
            <a:ext cx="4311780" cy="707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4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  <a:ea typeface="Prompt"/>
                <a:cs typeface="Prompt"/>
                <a:sym typeface="Prompt"/>
              </a:rPr>
              <a:t>С какво този урок допринася за учебната програма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  <a:ea typeface="Prompt"/>
                <a:cs typeface="Prompt"/>
                <a:sym typeface="Prompt"/>
              </a:rPr>
              <a:t>?</a:t>
            </a:r>
            <a:endParaRPr lang="en-GB" sz="1400" b="1" dirty="0" smtClean="0">
              <a:solidFill>
                <a:schemeClr val="accent6">
                  <a:lumMod val="75000"/>
                </a:schemeClr>
              </a:solidFill>
              <a:latin typeface="Garamond" pitchFamily="18" charset="0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400" b="1" dirty="0" smtClean="0">
                <a:solidFill>
                  <a:schemeClr val="accent6">
                    <a:lumMod val="75000"/>
                  </a:schemeClr>
                </a:solidFill>
                <a:latin typeface="Garamond" pitchFamily="18" charset="0"/>
                <a:ea typeface="Prompt"/>
                <a:cs typeface="Prompt"/>
                <a:sym typeface="Prompt"/>
              </a:rPr>
              <a:t>Гражданство/Гражданско образование</a:t>
            </a:r>
            <a:endParaRPr sz="1400" b="1" dirty="0">
              <a:solidFill>
                <a:schemeClr val="accent6">
                  <a:lumMod val="75000"/>
                </a:schemeClr>
              </a:solidFill>
              <a:latin typeface="Garamond" pitchFamily="18" charset="0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1643042" y="1664101"/>
            <a:ext cx="4311781" cy="8031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600" b="1" dirty="0" smtClean="0">
                <a:latin typeface="Garamond" pitchFamily="18" charset="0"/>
                <a:ea typeface="Prompt"/>
                <a:cs typeface="Prompt"/>
                <a:sym typeface="Prompt"/>
              </a:rPr>
              <a:t>С кой предмет е свързан</a:t>
            </a:r>
            <a:r>
              <a:rPr lang="en-GB" sz="1600" b="1" dirty="0" smtClean="0">
                <a:latin typeface="Garamond" pitchFamily="18" charset="0"/>
                <a:ea typeface="Prompt"/>
                <a:cs typeface="Prompt"/>
                <a:sym typeface="Prompt"/>
              </a:rPr>
              <a:t>? </a:t>
            </a:r>
            <a:r>
              <a:rPr lang="bg-BG" sz="1600" b="1" dirty="0" smtClean="0">
                <a:latin typeface="Garamond" pitchFamily="18" charset="0"/>
                <a:ea typeface="Prompt"/>
                <a:cs typeface="Prompt"/>
                <a:sym typeface="Prompt"/>
              </a:rPr>
              <a:t>Хуманитарни науки, история, география</a:t>
            </a:r>
            <a:endParaRPr sz="1600" b="1" dirty="0">
              <a:solidFill>
                <a:srgbClr val="3174BA"/>
              </a:solidFill>
              <a:latin typeface="Garamond" pitchFamily="18" charset="0"/>
              <a:ea typeface="Prompt"/>
              <a:cs typeface="Prompt"/>
              <a:sym typeface="Prompt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383466" y="1223970"/>
            <a:ext cx="688072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261080" y="1275135"/>
            <a:ext cx="810463" cy="474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 dirty="0" smtClean="0">
                <a:solidFill>
                  <a:srgbClr val="3174BA"/>
                </a:solidFill>
                <a:latin typeface="Garamond" pitchFamily="18" charset="0"/>
                <a:ea typeface="Raleway ExtraBold"/>
                <a:cs typeface="Raleway ExtraBold"/>
                <a:sym typeface="Raleway ExtraBold"/>
              </a:rPr>
              <a:t>1 час</a:t>
            </a:r>
            <a:endParaRPr sz="1600" dirty="0">
              <a:solidFill>
                <a:srgbClr val="3174BA"/>
              </a:solidFill>
              <a:latin typeface="Garamond" pitchFamily="18" charset="0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441921" y="3113607"/>
            <a:ext cx="5484443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lt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214282" y="4429132"/>
            <a:ext cx="5791185" cy="242886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2"/>
          <p:cNvSpPr/>
          <p:nvPr/>
        </p:nvSpPr>
        <p:spPr>
          <a:xfrm rot="10800000" flipH="1">
            <a:off x="144861" y="788250"/>
            <a:ext cx="5559618" cy="4653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2"/>
          <p:cNvSpPr/>
          <p:nvPr/>
        </p:nvSpPr>
        <p:spPr>
          <a:xfrm flipH="1">
            <a:off x="136463" y="2751717"/>
            <a:ext cx="5559618" cy="250672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lvl="0"/>
            <a:r>
              <a:rPr lang="bg-BG" b="1" dirty="0" smtClean="0">
                <a:latin typeface="Garamond" pitchFamily="18" charset="0"/>
                <a:sym typeface="Calibri"/>
              </a:rPr>
              <a:t>Фокус върху обучението</a:t>
            </a:r>
            <a:endParaRPr sz="1800" dirty="0">
              <a:solidFill>
                <a:schemeClr val="dk1"/>
              </a:solidFill>
              <a:latin typeface="Garamond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4771007" y="337426"/>
            <a:ext cx="1379321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7077338" y="1054281"/>
            <a:ext cx="1606899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5929322" y="714356"/>
            <a:ext cx="3062865" cy="3614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600" b="1" dirty="0" smtClean="0">
                <a:latin typeface="Garamond" pitchFamily="18" charset="0"/>
              </a:rPr>
              <a:t>Голяма </a:t>
            </a:r>
            <a:r>
              <a:rPr lang="bg-BG" sz="1600" b="1" dirty="0" smtClean="0">
                <a:latin typeface="Garamond" pitchFamily="18" charset="0"/>
              </a:rPr>
              <a:t>идея</a:t>
            </a:r>
            <a:r>
              <a:rPr lang="en-GB" sz="1600" b="1" dirty="0" smtClean="0">
                <a:latin typeface="Garamond" pitchFamily="18" charset="0"/>
              </a:rPr>
              <a:t> </a:t>
            </a:r>
            <a:r>
              <a:rPr lang="en-US" sz="1600" b="1" dirty="0" smtClean="0">
                <a:latin typeface="Garamond" pitchFamily="18" charset="0"/>
              </a:rPr>
              <a:t>2 </a:t>
            </a:r>
            <a:r>
              <a:rPr lang="bg-BG" sz="1600" b="1" dirty="0" smtClean="0">
                <a:solidFill>
                  <a:srgbClr val="FF0000"/>
                </a:solidFill>
                <a:latin typeface="Garamond" pitchFamily="18" charset="0"/>
              </a:rPr>
              <a:t>Равенство</a:t>
            </a:r>
            <a:endParaRPr lang="en-GB" sz="1600" b="1" dirty="0">
              <a:solidFill>
                <a:srgbClr val="FF0000"/>
              </a:solidFill>
              <a:latin typeface="Garamond" pitchFamily="18" charset="0"/>
            </a:endParaRPr>
          </a:p>
          <a:p>
            <a:r>
              <a:rPr lang="bg-BG" sz="1600" dirty="0" smtClean="0">
                <a:latin typeface="Garamond" pitchFamily="18" charset="0"/>
              </a:rPr>
              <a:t>Идеята за равенството е вродена </a:t>
            </a:r>
            <a:r>
              <a:rPr lang="bg-BG" sz="1600" dirty="0" smtClean="0">
                <a:latin typeface="Garamond" pitchFamily="18" charset="0"/>
              </a:rPr>
              <a:t>в хората</a:t>
            </a:r>
            <a:r>
              <a:rPr lang="bg-BG" sz="1600" dirty="0" smtClean="0">
                <a:latin typeface="Garamond" pitchFamily="18" charset="0"/>
              </a:rPr>
              <a:t>. Дори много малки деца осъзнават и реагират на неравенството</a:t>
            </a:r>
            <a:r>
              <a:rPr lang="en-GB" sz="1600" b="1" dirty="0" smtClean="0">
                <a:latin typeface="Garamond" pitchFamily="18" charset="0"/>
              </a:rPr>
              <a:t> </a:t>
            </a:r>
            <a:endParaRPr lang="en-GB" sz="1600" dirty="0">
              <a:latin typeface="Garamond" pitchFamily="18" charset="0"/>
            </a:endParaRPr>
          </a:p>
          <a:p>
            <a:r>
              <a:rPr lang="bg-BG" sz="1600" b="1" dirty="0" smtClean="0">
                <a:latin typeface="Garamond" pitchFamily="18" charset="0"/>
              </a:rPr>
              <a:t>Голяма идея</a:t>
            </a:r>
            <a:r>
              <a:rPr lang="en-GB" sz="1600" b="1" dirty="0" smtClean="0">
                <a:latin typeface="Garamond" pitchFamily="18" charset="0"/>
              </a:rPr>
              <a:t> </a:t>
            </a:r>
            <a:r>
              <a:rPr lang="en-GB" sz="1600" b="1" dirty="0">
                <a:latin typeface="Garamond" pitchFamily="18" charset="0"/>
              </a:rPr>
              <a:t>2 </a:t>
            </a:r>
            <a:r>
              <a:rPr lang="bg-BG" sz="1600" b="1" dirty="0" smtClean="0">
                <a:solidFill>
                  <a:srgbClr val="FF0000"/>
                </a:solidFill>
                <a:latin typeface="Garamond" pitchFamily="18" charset="0"/>
              </a:rPr>
              <a:t>Достойнството е даденост. Просто го имаш и никой не може </a:t>
            </a:r>
            <a:r>
              <a:rPr lang="bg-BG" sz="1600" b="1" dirty="0" smtClean="0">
                <a:solidFill>
                  <a:srgbClr val="FF0000"/>
                </a:solidFill>
                <a:latin typeface="Garamond" pitchFamily="18" charset="0"/>
              </a:rPr>
              <a:t>да ти го отнеме.</a:t>
            </a:r>
            <a:endParaRPr lang="en-GB" sz="1600" b="1" dirty="0">
              <a:solidFill>
                <a:srgbClr val="FF0000"/>
              </a:solidFill>
              <a:latin typeface="Garamond" pitchFamily="18" charset="0"/>
            </a:endParaRPr>
          </a:p>
          <a:p>
            <a:r>
              <a:rPr lang="bg-BG" sz="1600" dirty="0" smtClean="0">
                <a:latin typeface="Garamond" pitchFamily="18" charset="0"/>
              </a:rPr>
              <a:t>Качеството или състоянието на това да бъдеш достоен, почитан или уважаван. Всички хора имат присъщото право да бъдат третирани </a:t>
            </a:r>
            <a:r>
              <a:rPr lang="bg-BG" sz="1600" dirty="0" smtClean="0">
                <a:latin typeface="Garamond" pitchFamily="18" charset="0"/>
              </a:rPr>
              <a:t>със </a:t>
            </a:r>
            <a:r>
              <a:rPr lang="bg-BG" sz="1600" dirty="0" smtClean="0">
                <a:latin typeface="Garamond" pitchFamily="18" charset="0"/>
              </a:rPr>
              <a:t>съществена ценност и да </a:t>
            </a:r>
            <a:r>
              <a:rPr lang="bg-BG" sz="1600" dirty="0" smtClean="0">
                <a:latin typeface="Garamond" pitchFamily="18" charset="0"/>
              </a:rPr>
              <a:t>бъдат третирани етично</a:t>
            </a:r>
            <a:endParaRPr lang="en-GB" sz="1600" b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252" name="Google Shape;252;p32"/>
          <p:cNvSpPr txBox="1"/>
          <p:nvPr/>
        </p:nvSpPr>
        <p:spPr>
          <a:xfrm>
            <a:off x="144861" y="2993523"/>
            <a:ext cx="5781503" cy="12212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Знай и разбирай какво значи да бъдеш </a:t>
            </a:r>
            <a:r>
              <a:rPr lang="en-GB" sz="1400" dirty="0" smtClean="0">
                <a:latin typeface="Garamond" pitchFamily="18" charset="0"/>
              </a:rPr>
              <a:t>‘</a:t>
            </a:r>
            <a:r>
              <a:rPr lang="bg-BG" sz="1400" dirty="0" smtClean="0">
                <a:latin typeface="Garamond" pitchFamily="18" charset="0"/>
              </a:rPr>
              <a:t>равен</a:t>
            </a:r>
            <a:r>
              <a:rPr lang="en-GB" sz="1400" dirty="0" smtClean="0">
                <a:latin typeface="Garamond" pitchFamily="18" charset="0"/>
              </a:rPr>
              <a:t>’ </a:t>
            </a:r>
            <a:r>
              <a:rPr lang="bg-BG" sz="1400" dirty="0" smtClean="0">
                <a:latin typeface="Garamond" pitchFamily="18" charset="0"/>
              </a:rPr>
              <a:t>и </a:t>
            </a:r>
            <a:r>
              <a:rPr lang="en-GB" sz="1400" dirty="0" smtClean="0">
                <a:latin typeface="Garamond" pitchFamily="18" charset="0"/>
              </a:rPr>
              <a:t>“</a:t>
            </a:r>
            <a:r>
              <a:rPr lang="bg-BG" sz="1400" dirty="0" smtClean="0">
                <a:latin typeface="Garamond" pitchFamily="18" charset="0"/>
              </a:rPr>
              <a:t>с достойнство</a:t>
            </a:r>
            <a:r>
              <a:rPr lang="en-GB" sz="1400" dirty="0" smtClean="0">
                <a:latin typeface="Garamond" pitchFamily="18" charset="0"/>
              </a:rPr>
              <a:t>”</a:t>
            </a:r>
          </a:p>
          <a:p>
            <a:pPr>
              <a:buFont typeface="Arial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Замислете се върху </a:t>
            </a:r>
            <a:r>
              <a:rPr lang="bg-BG" sz="1400" dirty="0" smtClean="0">
                <a:latin typeface="Garamond" pitchFamily="18" charset="0"/>
              </a:rPr>
              <a:t>ползите от това да живеете в справедливо общество и да имате равен достъп до всички права на човека</a:t>
            </a:r>
          </a:p>
          <a:p>
            <a:pPr>
              <a:buFont typeface="Arial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Разберете целта  на ООН, да не оставя никой зад себе си</a:t>
            </a:r>
            <a:endParaRPr lang="en-GB" sz="1400" dirty="0" smtClean="0">
              <a:latin typeface="Garamond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bg-BG" sz="1400" dirty="0" smtClean="0">
                <a:latin typeface="Garamond" pitchFamily="18" charset="0"/>
              </a:rPr>
              <a:t>Използвайте умения в груповата работа: споделяне, слушане и задаване на въпроси</a:t>
            </a:r>
            <a:endParaRPr lang="en-GB" sz="1400" dirty="0" smtClean="0">
              <a:latin typeface="Garamond" pitchFamily="18" charset="0"/>
            </a:endParaRPr>
          </a:p>
          <a:p>
            <a:pPr>
              <a:buNone/>
            </a:pPr>
            <a:r>
              <a:rPr lang="bg-BG" sz="1400" b="1" dirty="0" smtClean="0">
                <a:latin typeface="Garamond" pitchFamily="18" charset="0"/>
              </a:rPr>
              <a:t>Фокус на целите за устойчиво развитие</a:t>
            </a:r>
            <a:endParaRPr lang="en-GB" sz="1400" dirty="0">
              <a:latin typeface="Garamond" pitchFamily="18" charset="0"/>
            </a:endParaRPr>
          </a:p>
          <a:p>
            <a:pPr algn="just"/>
            <a:r>
              <a:rPr lang="en-GB" sz="1400" dirty="0" smtClean="0">
                <a:latin typeface="Garamond" pitchFamily="18" charset="0"/>
              </a:rPr>
              <a:t>10.2 </a:t>
            </a:r>
            <a:r>
              <a:rPr lang="bg-BG" sz="1400" dirty="0" smtClean="0">
                <a:latin typeface="Garamond" pitchFamily="18" charset="0"/>
              </a:rPr>
              <a:t>До 2030 г. да се даде възможност за насърчаване на социалното, икономическото и политическото включване на всички, независимо от възраст, пол, увреждане, раса, етническа принадлежност, произход, религия, икономически или друг статус</a:t>
            </a:r>
            <a:endParaRPr lang="en-GB" sz="1400" dirty="0" smtClean="0">
              <a:latin typeface="Garamond" pitchFamily="18" charset="0"/>
            </a:endParaRPr>
          </a:p>
          <a:p>
            <a:pPr algn="just"/>
            <a:r>
              <a:rPr lang="en-GB" sz="1400" dirty="0" smtClean="0">
                <a:latin typeface="Garamond" pitchFamily="18" charset="0"/>
              </a:rPr>
              <a:t>16.3 </a:t>
            </a:r>
            <a:r>
              <a:rPr lang="bg-BG" sz="1400" dirty="0" smtClean="0">
                <a:latin typeface="Garamond" pitchFamily="18" charset="0"/>
              </a:rPr>
              <a:t>Насърчаване на върховенството на закона на национално и международно ниво и гарантиране на равен достъп до правосъдие за всички;</a:t>
            </a:r>
            <a:endParaRPr lang="en-GB" sz="1400" dirty="0" smtClean="0">
              <a:latin typeface="Garamond" pitchFamily="18" charset="0"/>
            </a:endParaRPr>
          </a:p>
          <a:p>
            <a:r>
              <a:rPr lang="en-GB" sz="1400" dirty="0" smtClean="0">
                <a:latin typeface="Garamond" pitchFamily="18" charset="0"/>
              </a:rPr>
              <a:t>16.b </a:t>
            </a:r>
            <a:r>
              <a:rPr lang="bg-BG" sz="1400" dirty="0" smtClean="0">
                <a:latin typeface="Garamond" pitchFamily="18" charset="0"/>
              </a:rPr>
              <a:t>Насърчаване и прилагане на недискриминационни закони и политики за устойчиво развити</a:t>
            </a:r>
            <a:r>
              <a:rPr lang="bg-BG" sz="1400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е</a:t>
            </a:r>
            <a:endParaRPr lang="en-GB" sz="1400" dirty="0" smtClean="0">
              <a:solidFill>
                <a:schemeClr val="accent3">
                  <a:lumMod val="50000"/>
                </a:schemeClr>
              </a:solidFill>
              <a:latin typeface="Garamond" pitchFamily="18" charset="0"/>
            </a:endParaRPr>
          </a:p>
        </p:txBody>
      </p:sp>
      <p:sp>
        <p:nvSpPr>
          <p:cNvPr id="253" name="Google Shape;253;p32"/>
          <p:cNvSpPr txBox="1"/>
          <p:nvPr/>
        </p:nvSpPr>
        <p:spPr>
          <a:xfrm>
            <a:off x="119570" y="198447"/>
            <a:ext cx="6881321" cy="63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INEQUALITIES </a:t>
            </a: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     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 </a:t>
            </a:r>
            <a:r>
              <a:rPr lang="bg-BG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Равенство</a:t>
            </a:r>
            <a:endParaRPr sz="1800" dirty="0">
              <a:solidFill>
                <a:srgbClr val="A98278"/>
              </a:solidFill>
              <a:sym typeface="Arial"/>
            </a:endParaRPr>
          </a:p>
          <a:p>
            <a:r>
              <a:rPr lang="bg-BG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Учебна единица за обучение Урок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1 </a:t>
            </a:r>
            <a:r>
              <a:rPr lang="bg-BG" dirty="0" smtClean="0">
                <a:sym typeface="Prompt"/>
              </a:rPr>
              <a:t>Какво е равенство?</a:t>
            </a:r>
            <a:endParaRPr lang="en-GB" dirty="0"/>
          </a:p>
          <a:p>
            <a:endParaRPr sz="1800" dirty="0">
              <a:solidFill>
                <a:srgbClr val="A98278"/>
              </a:solidFill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571" y="2396119"/>
            <a:ext cx="6828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 smtClean="0">
                <a:latin typeface="Garamond" pitchFamily="18" charset="0"/>
              </a:rPr>
              <a:t>Теми</a:t>
            </a:r>
            <a:r>
              <a:rPr lang="en-GB" dirty="0" smtClean="0">
                <a:latin typeface="Garamond" pitchFamily="18" charset="0"/>
              </a:rPr>
              <a:t>: </a:t>
            </a:r>
            <a:r>
              <a:rPr lang="en-GB" b="1" dirty="0">
                <a:latin typeface="Garamond" pitchFamily="18" charset="0"/>
              </a:rPr>
              <a:t> </a:t>
            </a:r>
            <a:endParaRPr lang="en-GB" dirty="0">
              <a:latin typeface="Garamond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7960" y="2443137"/>
            <a:ext cx="514390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600" b="1" dirty="0" smtClean="0">
                <a:latin typeface="Garamond" pitchFamily="18" charset="0"/>
              </a:rPr>
              <a:t>Заглавие</a:t>
            </a:r>
            <a:r>
              <a:rPr lang="en-GB" sz="1600" b="1" dirty="0" smtClean="0">
                <a:latin typeface="Garamond" pitchFamily="18" charset="0"/>
              </a:rPr>
              <a:t>: </a:t>
            </a:r>
            <a:r>
              <a:rPr lang="bg-BG" sz="1600" dirty="0" smtClean="0">
                <a:latin typeface="Garamond" pitchFamily="18" charset="0"/>
              </a:rPr>
              <a:t>Какво е равенство?</a:t>
            </a:r>
            <a:endParaRPr lang="en-GB" sz="1600" dirty="0">
              <a:latin typeface="Garamond" pitchFamily="18" charset="0"/>
            </a:endParaRP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150328" y="4418060"/>
            <a:ext cx="2889986" cy="18158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bg-BG" sz="1400" b="1" dirty="0" smtClean="0">
                <a:latin typeface="Garamond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Източници</a:t>
            </a:r>
            <a:endParaRPr lang="en-GB" sz="1400" b="1" dirty="0" smtClean="0">
              <a:latin typeface="Garamond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1400" b="1" dirty="0" smtClean="0">
                <a:latin typeface="Garamond" pitchFamily="18" charset="0"/>
              </a:rPr>
              <a:t>5.1 </a:t>
            </a:r>
            <a:r>
              <a:rPr lang="bg-BG" sz="1400" b="1" dirty="0" smtClean="0">
                <a:latin typeface="Garamond" pitchFamily="18" charset="0"/>
              </a:rPr>
              <a:t>Сесия </a:t>
            </a:r>
            <a:r>
              <a:rPr lang="en-GB" sz="1400" b="1" dirty="0" smtClean="0">
                <a:latin typeface="Garamond" pitchFamily="18" charset="0"/>
              </a:rPr>
              <a:t>5</a:t>
            </a:r>
            <a:r>
              <a:rPr lang="en-GB" sz="1400" dirty="0" smtClean="0">
                <a:latin typeface="Garamond" pitchFamily="18" charset="0"/>
              </a:rPr>
              <a:t> </a:t>
            </a:r>
            <a:r>
              <a:rPr lang="en-GB" sz="1400" b="1" dirty="0">
                <a:latin typeface="Garamond" pitchFamily="18" charset="0"/>
              </a:rPr>
              <a:t>PowerPoint </a:t>
            </a:r>
            <a:r>
              <a:rPr lang="bg-BG" sz="1400" b="1" dirty="0" smtClean="0">
                <a:latin typeface="Garamond" pitchFamily="18" charset="0"/>
              </a:rPr>
              <a:t>слайдове</a:t>
            </a:r>
            <a:endParaRPr lang="en-GB" sz="1400" b="1" dirty="0" smtClean="0">
              <a:latin typeface="Garamond" pitchFamily="18" charset="0"/>
            </a:endParaRPr>
          </a:p>
          <a:p>
            <a:pPr>
              <a:spcAft>
                <a:spcPts val="0"/>
              </a:spcAft>
            </a:pPr>
            <a:r>
              <a:rPr lang="en-GB" sz="1400" b="1" dirty="0" smtClean="0">
                <a:latin typeface="Garamond" pitchFamily="18" charset="0"/>
              </a:rPr>
              <a:t>5.2 </a:t>
            </a:r>
            <a:r>
              <a:rPr lang="bg-BG" sz="1400" b="1" dirty="0" smtClean="0">
                <a:latin typeface="Garamond" pitchFamily="18" charset="0"/>
              </a:rPr>
              <a:t>Матеирали за раздаване </a:t>
            </a:r>
            <a:r>
              <a:rPr lang="en-GB" sz="1400" b="1" dirty="0" smtClean="0">
                <a:latin typeface="Garamond" pitchFamily="18" charset="0"/>
              </a:rPr>
              <a:t>1 </a:t>
            </a:r>
            <a:r>
              <a:rPr lang="bg-BG" sz="1400" b="1" dirty="0" smtClean="0">
                <a:latin typeface="Garamond" pitchFamily="18" charset="0"/>
              </a:rPr>
              <a:t>Декларация на човешките права</a:t>
            </a:r>
            <a:endParaRPr lang="en-GB" sz="1400" dirty="0">
              <a:latin typeface="Garamond" pitchFamily="18" charset="0"/>
            </a:endParaRPr>
          </a:p>
          <a:p>
            <a:r>
              <a:rPr lang="en-GB" sz="1400" b="1" dirty="0" smtClean="0">
                <a:latin typeface="Garamond" pitchFamily="18" charset="0"/>
              </a:rPr>
              <a:t>5.3 </a:t>
            </a:r>
            <a:r>
              <a:rPr lang="bg-BG" sz="1400" b="1" dirty="0" smtClean="0">
                <a:latin typeface="Garamond" pitchFamily="18" charset="0"/>
              </a:rPr>
              <a:t>Цели за устойчиво развитие</a:t>
            </a:r>
            <a:endParaRPr lang="en-GB" sz="1400" b="1" dirty="0" smtClean="0">
              <a:latin typeface="Garamond" pitchFamily="18" charset="0"/>
            </a:endParaRPr>
          </a:p>
          <a:p>
            <a:r>
              <a:rPr lang="en-GB" sz="1400" b="1" dirty="0" smtClean="0">
                <a:latin typeface="Garamond" pitchFamily="18" charset="0"/>
              </a:rPr>
              <a:t>5.4  </a:t>
            </a:r>
            <a:r>
              <a:rPr lang="bg-BG" sz="1400" b="1" dirty="0" smtClean="0">
                <a:latin typeface="Garamond" pitchFamily="18" charset="0"/>
              </a:rPr>
              <a:t>ЦУР </a:t>
            </a:r>
            <a:r>
              <a:rPr lang="en-GB" sz="1400" b="1" dirty="0" smtClean="0">
                <a:latin typeface="Garamond" pitchFamily="18" charset="0"/>
              </a:rPr>
              <a:t>10 </a:t>
            </a:r>
            <a:r>
              <a:rPr lang="bg-BG" sz="1400" b="1" dirty="0" smtClean="0">
                <a:latin typeface="Garamond" pitchFamily="18" charset="0"/>
              </a:rPr>
              <a:t>За какво се отнася?</a:t>
            </a:r>
            <a:endParaRPr lang="en-GB" sz="1400" b="1" dirty="0" smtClean="0">
              <a:latin typeface="Garamond" pitchFamily="18" charset="0"/>
            </a:endParaRPr>
          </a:p>
          <a:p>
            <a:r>
              <a:rPr lang="en-GB" sz="1400" b="1" dirty="0" smtClean="0">
                <a:latin typeface="Garamond" pitchFamily="18" charset="0"/>
              </a:rPr>
              <a:t>5.5. HDI – </a:t>
            </a:r>
            <a:r>
              <a:rPr lang="bg-BG" sz="1400" b="1" dirty="0" smtClean="0">
                <a:latin typeface="Garamond" pitchFamily="18" charset="0"/>
              </a:rPr>
              <a:t>Показатели за качество на живота</a:t>
            </a:r>
            <a:endParaRPr lang="en-GB" sz="14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39155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/>
          <p:nvPr/>
        </p:nvSpPr>
        <p:spPr>
          <a:xfrm>
            <a:off x="189090" y="1442912"/>
            <a:ext cx="8841449" cy="3498256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bg-BG" sz="1600" b="1" u="sng" dirty="0" smtClean="0">
                <a:latin typeface="Garamond" pitchFamily="18" charset="0"/>
              </a:rPr>
              <a:t>Идеи </a:t>
            </a:r>
            <a:r>
              <a:rPr lang="en-GB" sz="1600" b="1" dirty="0" smtClean="0">
                <a:latin typeface="Garamond" pitchFamily="18" charset="0"/>
              </a:rPr>
              <a:t>15 </a:t>
            </a:r>
            <a:r>
              <a:rPr lang="bg-BG" sz="1600" b="1" dirty="0" smtClean="0">
                <a:latin typeface="Garamond" pitchFamily="18" charset="0"/>
              </a:rPr>
              <a:t>минути</a:t>
            </a:r>
            <a:r>
              <a:rPr lang="en-GB" sz="1600" b="1" dirty="0">
                <a:latin typeface="Garamond" pitchFamily="18" charset="0"/>
              </a:rPr>
              <a:t>	</a:t>
            </a:r>
            <a:r>
              <a:rPr lang="bg-BG" sz="1600" b="1" i="1" dirty="0" smtClean="0">
                <a:latin typeface="Garamond" pitchFamily="18" charset="0"/>
              </a:rPr>
              <a:t>Равенство в достойнството и правата</a:t>
            </a:r>
            <a:endParaRPr lang="en-GB" sz="1600" dirty="0">
              <a:latin typeface="Garamond" pitchFamily="18" charset="0"/>
            </a:endParaRPr>
          </a:p>
          <a:p>
            <a:r>
              <a:rPr lang="bg-BG" sz="1600" b="1" dirty="0" smtClean="0">
                <a:latin typeface="Garamond" pitchFamily="18" charset="0"/>
              </a:rPr>
              <a:t>Учителят обяснява</a:t>
            </a:r>
            <a:r>
              <a:rPr lang="en-GB" sz="1600" b="1" dirty="0" smtClean="0">
                <a:latin typeface="Garamond" pitchFamily="18" charset="0"/>
              </a:rPr>
              <a:t>:</a:t>
            </a:r>
            <a:r>
              <a:rPr lang="en-GB" sz="1600" dirty="0" smtClean="0">
                <a:latin typeface="Garamond" pitchFamily="18" charset="0"/>
              </a:rPr>
              <a:t> </a:t>
            </a:r>
            <a:endParaRPr lang="en-GB" sz="1600" dirty="0" smtClean="0">
              <a:latin typeface="Garamond" pitchFamily="18" charset="0"/>
            </a:endParaRPr>
          </a:p>
          <a:p>
            <a:r>
              <a:rPr lang="bg-BG" sz="1600" dirty="0" smtClean="0">
                <a:latin typeface="Garamond" pitchFamily="18" charset="0"/>
              </a:rPr>
              <a:t>Какво е да имаш достойнство? </a:t>
            </a:r>
            <a:endParaRPr lang="bg-BG" sz="1600" dirty="0" smtClean="0">
              <a:latin typeface="Garamond" pitchFamily="18" charset="0"/>
            </a:endParaRPr>
          </a:p>
          <a:p>
            <a:r>
              <a:rPr lang="bg-BG" sz="1600" dirty="0" smtClean="0">
                <a:latin typeface="Garamond" pitchFamily="18" charset="0"/>
              </a:rPr>
              <a:t>Как </a:t>
            </a:r>
            <a:r>
              <a:rPr lang="bg-BG" sz="1600" dirty="0" smtClean="0">
                <a:latin typeface="Garamond" pitchFamily="18" charset="0"/>
              </a:rPr>
              <a:t>да уважаваме достойнството на другите? </a:t>
            </a:r>
            <a:endParaRPr lang="bg-BG" sz="1600" dirty="0" smtClean="0">
              <a:latin typeface="Garamond" pitchFamily="18" charset="0"/>
            </a:endParaRPr>
          </a:p>
          <a:p>
            <a:r>
              <a:rPr lang="bg-BG" sz="1600" dirty="0" smtClean="0">
                <a:latin typeface="Garamond" pitchFamily="18" charset="0"/>
              </a:rPr>
              <a:t>Какво </a:t>
            </a:r>
            <a:r>
              <a:rPr lang="bg-BG" sz="1600" dirty="0" smtClean="0">
                <a:latin typeface="Garamond" pitchFamily="18" charset="0"/>
              </a:rPr>
              <a:t>е равенство? </a:t>
            </a:r>
            <a:endParaRPr lang="bg-BG" sz="1600" dirty="0" smtClean="0">
              <a:latin typeface="Garamond" pitchFamily="18" charset="0"/>
            </a:endParaRPr>
          </a:p>
          <a:p>
            <a:r>
              <a:rPr lang="bg-BG" sz="1600" dirty="0" smtClean="0">
                <a:latin typeface="Garamond" pitchFamily="18" charset="0"/>
              </a:rPr>
              <a:t>Как </a:t>
            </a:r>
            <a:r>
              <a:rPr lang="bg-BG" sz="1600" dirty="0" smtClean="0">
                <a:latin typeface="Garamond" pitchFamily="18" charset="0"/>
              </a:rPr>
              <a:t>може да се осигури на всички</a:t>
            </a:r>
            <a:r>
              <a:rPr lang="en-GB" sz="1600" dirty="0" smtClean="0">
                <a:latin typeface="Garamond" pitchFamily="18" charset="0"/>
              </a:rPr>
              <a:t>?</a:t>
            </a:r>
            <a:endParaRPr lang="en-GB" sz="1600" dirty="0">
              <a:latin typeface="Garamond" pitchFamily="18" charset="0"/>
            </a:endParaRPr>
          </a:p>
          <a:p>
            <a:r>
              <a:rPr lang="bg-BG" sz="1600" dirty="0" smtClean="0">
                <a:latin typeface="Garamond" pitchFamily="18" charset="0"/>
              </a:rPr>
              <a:t>Гледайте видеото </a:t>
            </a:r>
            <a:r>
              <a:rPr lang="en-GB" sz="1600" dirty="0" smtClean="0">
                <a:latin typeface="Garamond" pitchFamily="18" charset="0"/>
              </a:rPr>
              <a:t>( </a:t>
            </a:r>
            <a:r>
              <a:rPr lang="en-GB" sz="1600" dirty="0" smtClean="0">
                <a:latin typeface="Garamond" pitchFamily="18" charset="0"/>
              </a:rPr>
              <a:t>5 </a:t>
            </a:r>
            <a:r>
              <a:rPr lang="bg-BG" sz="1600" dirty="0" smtClean="0">
                <a:latin typeface="Garamond" pitchFamily="18" charset="0"/>
              </a:rPr>
              <a:t>минути</a:t>
            </a:r>
            <a:r>
              <a:rPr lang="en-GB" sz="1600" dirty="0" smtClean="0">
                <a:latin typeface="Garamond" pitchFamily="18" charset="0"/>
              </a:rPr>
              <a:t>) </a:t>
            </a:r>
            <a:r>
              <a:rPr lang="en-US" sz="1600" b="1" dirty="0">
                <a:latin typeface="Garamond" pitchFamily="18" charset="0"/>
                <a:hlinkClick r:id="rId3"/>
              </a:rPr>
              <a:t>http://youtu.be/99UN7so92tk </a:t>
            </a:r>
            <a:r>
              <a:rPr lang="en-GB" sz="1600" u="sng" dirty="0" smtClean="0">
                <a:latin typeface="Garamond" pitchFamily="18" charset="0"/>
                <a:hlinkClick r:id="rId4"/>
              </a:rPr>
              <a:t>l</a:t>
            </a:r>
            <a:r>
              <a:rPr lang="en-GB" sz="1600" dirty="0" smtClean="0">
                <a:latin typeface="Garamond" pitchFamily="18" charset="0"/>
              </a:rPr>
              <a:t> </a:t>
            </a:r>
            <a:endParaRPr lang="en-GB" sz="1600" dirty="0">
              <a:latin typeface="Garamond" pitchFamily="18" charset="0"/>
            </a:endParaRPr>
          </a:p>
        </p:txBody>
      </p:sp>
      <p:pic>
        <p:nvPicPr>
          <p:cNvPr id="261" name="Google Shape;261;p33"/>
          <p:cNvPicPr preferRelativeResize="0"/>
          <p:nvPr/>
        </p:nvPicPr>
        <p:blipFill rotWithShape="1">
          <a:blip r:embed="rId5" cstate="print">
            <a:alphaModFix/>
          </a:blip>
          <a:srcRect/>
          <a:stretch/>
        </p:blipFill>
        <p:spPr>
          <a:xfrm>
            <a:off x="7624820" y="85154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87611" y="653555"/>
            <a:ext cx="8816529" cy="13352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bg-BG" sz="1500" b="1" u="sng" dirty="0" smtClean="0">
                <a:latin typeface="Garamond" pitchFamily="18" charset="0"/>
              </a:rPr>
              <a:t>Първи размисли </a:t>
            </a:r>
            <a:r>
              <a:rPr lang="en-GB" sz="1500" b="1" dirty="0" smtClean="0">
                <a:latin typeface="Garamond" pitchFamily="18" charset="0"/>
              </a:rPr>
              <a:t>20 </a:t>
            </a:r>
            <a:r>
              <a:rPr lang="bg-BG" sz="1500" b="1" dirty="0" smtClean="0">
                <a:latin typeface="Garamond" pitchFamily="18" charset="0"/>
              </a:rPr>
              <a:t>минути</a:t>
            </a:r>
            <a:r>
              <a:rPr lang="en-GB" sz="1500" b="1" dirty="0" smtClean="0">
                <a:latin typeface="Garamond" pitchFamily="18" charset="0"/>
              </a:rPr>
              <a:t>.  </a:t>
            </a:r>
            <a:endParaRPr lang="en-GB" sz="1500" b="1" dirty="0">
              <a:latin typeface="Garamond" pitchFamily="18" charset="0"/>
            </a:endParaRPr>
          </a:p>
          <a:p>
            <a:r>
              <a:rPr lang="bg-BG" sz="1500" b="1" dirty="0" smtClean="0">
                <a:latin typeface="Garamond" pitchFamily="18" charset="0"/>
              </a:rPr>
              <a:t>Учителят обеснява</a:t>
            </a:r>
            <a:r>
              <a:rPr lang="en-GB" sz="1500" b="1" dirty="0" smtClean="0">
                <a:latin typeface="Garamond" pitchFamily="18" charset="0"/>
              </a:rPr>
              <a:t>:</a:t>
            </a:r>
            <a:r>
              <a:rPr lang="en-GB" sz="1500" dirty="0" smtClean="0">
                <a:latin typeface="Garamond" pitchFamily="18" charset="0"/>
              </a:rPr>
              <a:t> </a:t>
            </a:r>
            <a:r>
              <a:rPr lang="bg-BG" sz="1500" dirty="0" smtClean="0">
                <a:latin typeface="Garamond" pitchFamily="18" charset="0"/>
              </a:rPr>
              <a:t>Върнете се към тема 1 за справедливост  и равенство</a:t>
            </a:r>
            <a:r>
              <a:rPr lang="en-GB" sz="1500" dirty="0" smtClean="0">
                <a:latin typeface="Garamond" pitchFamily="18" charset="0"/>
              </a:rPr>
              <a:t>. </a:t>
            </a:r>
            <a:r>
              <a:rPr lang="bg-BG" sz="1500" b="1" i="1" dirty="0" smtClean="0">
                <a:latin typeface="Garamond" pitchFamily="18" charset="0"/>
              </a:rPr>
              <a:t>Какво означава да бъдеш равен?</a:t>
            </a:r>
            <a:endParaRPr lang="en-GB" sz="1500" dirty="0" smtClean="0">
              <a:latin typeface="Garamond" pitchFamily="18" charset="0"/>
            </a:endParaRPr>
          </a:p>
          <a:p>
            <a:r>
              <a:rPr lang="bg-BG" sz="1500" b="1" dirty="0" smtClean="0">
                <a:latin typeface="Garamond" pitchFamily="18" charset="0"/>
              </a:rPr>
              <a:t>Дейност</a:t>
            </a:r>
            <a:r>
              <a:rPr lang="en-GB" sz="1500" b="1" dirty="0" smtClean="0">
                <a:latin typeface="Garamond" pitchFamily="18" charset="0"/>
              </a:rPr>
              <a:t>:</a:t>
            </a:r>
            <a:endParaRPr lang="en-GB" sz="1500" dirty="0" smtClean="0">
              <a:latin typeface="Garamond" pitchFamily="18" charset="0"/>
            </a:endParaRPr>
          </a:p>
          <a:p>
            <a:r>
              <a:rPr lang="en-GB" sz="1500" dirty="0" smtClean="0">
                <a:latin typeface="Garamond" pitchFamily="18" charset="0"/>
              </a:rPr>
              <a:t>[</a:t>
            </a:r>
            <a:r>
              <a:rPr lang="bg-BG" sz="1500" dirty="0" smtClean="0">
                <a:latin typeface="Garamond" pitchFamily="18" charset="0"/>
              </a:rPr>
              <a:t>В сесия </a:t>
            </a:r>
            <a:r>
              <a:rPr lang="en-GB" sz="1500" dirty="0" smtClean="0">
                <a:latin typeface="Garamond" pitchFamily="18" charset="0"/>
              </a:rPr>
              <a:t>1</a:t>
            </a:r>
            <a:r>
              <a:rPr lang="en-GB" sz="1500" dirty="0" smtClean="0">
                <a:latin typeface="Garamond" pitchFamily="18" charset="0"/>
              </a:rPr>
              <a:t>, </a:t>
            </a:r>
            <a:r>
              <a:rPr lang="bg-BG" sz="1500" dirty="0" smtClean="0">
                <a:latin typeface="Garamond" pitchFamily="18" charset="0"/>
              </a:rPr>
              <a:t>учениците създават дърво на човешките права, виж </a:t>
            </a:r>
            <a:r>
              <a:rPr lang="bg-BG" sz="1500" b="1" dirty="0" smtClean="0">
                <a:latin typeface="Garamond" pitchFamily="18" charset="0"/>
              </a:rPr>
              <a:t>слайд </a:t>
            </a:r>
            <a:r>
              <a:rPr lang="en-GB" sz="1500" b="1" dirty="0" smtClean="0">
                <a:latin typeface="Garamond" pitchFamily="18" charset="0"/>
              </a:rPr>
              <a:t>5-6 </a:t>
            </a:r>
            <a:endParaRPr lang="en-GB" sz="1500" b="1" dirty="0" smtClean="0">
              <a:latin typeface="Garamond" pitchFamily="18" charset="0"/>
            </a:endParaRPr>
          </a:p>
          <a:p>
            <a:endParaRPr lang="en-GB" sz="1200" b="1" dirty="0"/>
          </a:p>
          <a:p>
            <a:endParaRPr lang="en-GB" sz="1200" dirty="0" smtClean="0"/>
          </a:p>
          <a:p>
            <a:r>
              <a:rPr lang="en-GB" sz="1200" dirty="0" smtClean="0"/>
              <a:t> </a:t>
            </a:r>
          </a:p>
        </p:txBody>
      </p:sp>
      <p:sp>
        <p:nvSpPr>
          <p:cNvPr id="264" name="Google Shape;264;p33"/>
          <p:cNvSpPr txBox="1"/>
          <p:nvPr/>
        </p:nvSpPr>
        <p:spPr>
          <a:xfrm>
            <a:off x="160239" y="94416"/>
            <a:ext cx="7361636" cy="52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US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Reducing Inequalities// Teaching Learning Unit Lesson 1 What is equality?</a:t>
            </a:r>
            <a:endParaRPr lang="en-US"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endParaRPr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3"/>
          <p:cNvSpPr txBox="1"/>
          <p:nvPr/>
        </p:nvSpPr>
        <p:spPr>
          <a:xfrm>
            <a:off x="6620621" y="1676427"/>
            <a:ext cx="2063594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7" name="Google Shape;260;p33"/>
          <p:cNvSpPr/>
          <p:nvPr/>
        </p:nvSpPr>
        <p:spPr>
          <a:xfrm>
            <a:off x="187611" y="4967956"/>
            <a:ext cx="8841449" cy="16757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bg-BG" sz="1600" b="1" u="sng" dirty="0" smtClean="0">
                <a:latin typeface="Garamond" pitchFamily="18" charset="0"/>
              </a:rPr>
              <a:t>Заключение и размисъл </a:t>
            </a:r>
            <a:r>
              <a:rPr lang="en-GB" sz="1600" b="1" dirty="0" smtClean="0">
                <a:latin typeface="Garamond" pitchFamily="18" charset="0"/>
              </a:rPr>
              <a:t>5 </a:t>
            </a:r>
            <a:r>
              <a:rPr lang="bg-BG" sz="1600" b="1" dirty="0" smtClean="0">
                <a:latin typeface="Garamond" pitchFamily="18" charset="0"/>
              </a:rPr>
              <a:t>минути</a:t>
            </a:r>
            <a:r>
              <a:rPr lang="en-GB" sz="1600" b="1" dirty="0">
                <a:latin typeface="Garamond" pitchFamily="18" charset="0"/>
              </a:rPr>
              <a:t>	</a:t>
            </a:r>
            <a:r>
              <a:rPr lang="bg-BG" sz="1600" b="1" i="1" dirty="0" smtClean="0">
                <a:latin typeface="Garamond" pitchFamily="18" charset="0"/>
              </a:rPr>
              <a:t>Точки за размисъл</a:t>
            </a:r>
            <a:endParaRPr lang="en-GB" sz="1600" b="1" dirty="0">
              <a:latin typeface="Garamond" pitchFamily="18" charset="0"/>
            </a:endParaRPr>
          </a:p>
          <a:p>
            <a:r>
              <a:rPr lang="bg-BG" sz="1600" dirty="0" smtClean="0">
                <a:latin typeface="Garamond" pitchFamily="18" charset="0"/>
              </a:rPr>
              <a:t>Помислете върху </a:t>
            </a:r>
            <a:r>
              <a:rPr lang="bg-BG" sz="1600" dirty="0" smtClean="0">
                <a:latin typeface="Garamond" pitchFamily="18" charset="0"/>
              </a:rPr>
              <a:t>всички начини, за които знаем, че са справедливи и равни на всички - да бъдем свободни, да имаме достъп до вода и природа, до основно образование, до обществени услуги - здравеопазване, защита, транспорт, нашата местна общност (като предишното ни основно училище) и към страната ни. Всички те помагат да се създаде усещане за идентификация и безопасност - </a:t>
            </a:r>
            <a:r>
              <a:rPr lang="bg-BG" sz="1600" dirty="0" smtClean="0">
                <a:latin typeface="Garamond" pitchFamily="18" charset="0"/>
              </a:rPr>
              <a:t>сигурност, </a:t>
            </a:r>
            <a:r>
              <a:rPr lang="bg-BG" sz="1600" dirty="0" smtClean="0">
                <a:latin typeface="Garamond" pitchFamily="18" charset="0"/>
              </a:rPr>
              <a:t>че можем да получим помощ като здравеопазване, образование, пари; и никой не може да ни накара да напуснем, защото „не принадлежим на тази страна“.</a:t>
            </a:r>
            <a:endParaRPr lang="en-GB" sz="16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1974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7504" y="188640"/>
            <a:ext cx="8928992" cy="6480720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1" descr="Резултат с изображение за „цели за устойчиво развитие“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785794"/>
            <a:ext cx="8429684" cy="520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Callout 7"/>
          <p:cNvSpPr/>
          <p:nvPr/>
        </p:nvSpPr>
        <p:spPr>
          <a:xfrm>
            <a:off x="2285984" y="357166"/>
            <a:ext cx="3218656" cy="2029618"/>
          </a:xfrm>
          <a:prstGeom prst="wedgeEllipseCallout">
            <a:avLst>
              <a:gd name="adj1" fmla="val 35969"/>
              <a:gd name="adj2" fmla="val 81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 smtClean="0"/>
              <a:t>Какво значи да бъдеш равен</a:t>
            </a:r>
            <a:r>
              <a:rPr lang="en-GB" dirty="0" smtClean="0"/>
              <a:t>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80899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mtClean="0"/>
          </a:p>
          <a:p>
            <a:r>
              <a:rPr lang="en-GB" smtClean="0"/>
              <a:t>Migration takes place </a:t>
            </a:r>
            <a:r>
              <a:rPr lang="en-GB" b="1" i="1" smtClean="0"/>
              <a:t>internally </a:t>
            </a:r>
            <a:r>
              <a:rPr lang="en-GB" smtClean="0"/>
              <a:t>and </a:t>
            </a:r>
            <a:r>
              <a:rPr lang="en-GB" b="1" i="1" smtClean="0"/>
              <a:t>internationally</a:t>
            </a:r>
            <a:r>
              <a:rPr lang="en-GB" smtClean="0"/>
              <a:t>. In our time, the biggest international migration flows are from rich to other rich countries, and from poorer to other poorer countries (North-North; South-South). Much migration is short-term; migrants return to their country of origin. An estimated 258 million people live in a country they weren’t born in; this is approx. 3.6% World’s inhabitants (U.N. 2017). “In Europe, the size of the total population would have declined during the period 2000-2015 in the absence of migration.”(UN 2017). </a:t>
            </a:r>
          </a:p>
          <a:p>
            <a:r>
              <a:rPr lang="en-GB" smtClean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Garamond" pitchFamily="18" charset="0"/>
              </a:rPr>
              <a:t>Големи идеи</a:t>
            </a:r>
            <a:endParaRPr lang="en-GB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22914"/>
            <a:ext cx="8568952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bg-BG" b="1" dirty="0" smtClean="0">
                <a:latin typeface="Garamond" pitchFamily="18" charset="0"/>
              </a:rPr>
              <a:t>Голяма идея 2</a:t>
            </a:r>
            <a:r>
              <a:rPr lang="en-US" b="1" dirty="0" smtClean="0">
                <a:latin typeface="Garamond" pitchFamily="18" charset="0"/>
              </a:rPr>
              <a:t> </a:t>
            </a:r>
            <a:r>
              <a:rPr lang="bg-BG" b="1" dirty="0" smtClean="0">
                <a:solidFill>
                  <a:srgbClr val="FF0000"/>
                </a:solidFill>
                <a:latin typeface="Garamond" pitchFamily="18" charset="0"/>
              </a:rPr>
              <a:t>Равенство</a:t>
            </a:r>
            <a:endParaRPr lang="en-GB" b="1" dirty="0" smtClean="0">
              <a:solidFill>
                <a:srgbClr val="FF0000"/>
              </a:solidFill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bg-BG" sz="3600" dirty="0" smtClean="0">
                <a:latin typeface="Garamond" pitchFamily="18" charset="0"/>
              </a:rPr>
              <a:t>Идеята за равенството е вродена </a:t>
            </a:r>
            <a:r>
              <a:rPr lang="bg-BG" sz="3600" dirty="0" smtClean="0">
                <a:latin typeface="Garamond" pitchFamily="18" charset="0"/>
              </a:rPr>
              <a:t>в хората</a:t>
            </a:r>
            <a:r>
              <a:rPr lang="bg-BG" sz="3600" dirty="0" smtClean="0">
                <a:latin typeface="Garamond" pitchFamily="18" charset="0"/>
              </a:rPr>
              <a:t>. Дори много малки деца осъзнават и реагират на </a:t>
            </a:r>
            <a:r>
              <a:rPr lang="bg-BG" sz="3600" dirty="0" smtClean="0">
                <a:latin typeface="Garamond" pitchFamily="18" charset="0"/>
              </a:rPr>
              <a:t>неравенството.</a:t>
            </a:r>
          </a:p>
          <a:p>
            <a:pPr marL="0" indent="0" algn="just">
              <a:buNone/>
            </a:pPr>
            <a:endParaRPr lang="en-GB" dirty="0">
              <a:latin typeface="Garamond" pitchFamily="18" charset="0"/>
            </a:endParaRPr>
          </a:p>
          <a:p>
            <a:pPr marL="0" indent="0">
              <a:buNone/>
            </a:pPr>
            <a:r>
              <a:rPr lang="bg-BG" b="1" dirty="0" smtClean="0">
                <a:latin typeface="Garamond" pitchFamily="18" charset="0"/>
              </a:rPr>
              <a:t>Голяма идея </a:t>
            </a:r>
            <a:r>
              <a:rPr lang="en-GB" b="1" dirty="0" smtClean="0">
                <a:latin typeface="Garamond" pitchFamily="18" charset="0"/>
              </a:rPr>
              <a:t>2 </a:t>
            </a:r>
            <a:r>
              <a:rPr lang="bg-BG" b="1" dirty="0" smtClean="0">
                <a:solidFill>
                  <a:srgbClr val="FF0000"/>
                </a:solidFill>
                <a:latin typeface="Garamond" pitchFamily="18" charset="0"/>
              </a:rPr>
              <a:t>Достойнството е даденост. Просто го имаш и никой не може да ти го отнеме.</a:t>
            </a:r>
            <a:endParaRPr lang="en-GB" b="1" dirty="0" smtClean="0">
              <a:solidFill>
                <a:srgbClr val="FF0000"/>
              </a:solidFill>
              <a:latin typeface="Garamond" pitchFamily="18" charset="0"/>
            </a:endParaRPr>
          </a:p>
          <a:p>
            <a:endParaRPr lang="ru-RU" dirty="0" smtClean="0"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Garamond" pitchFamily="18" charset="0"/>
              </a:rPr>
              <a:t>Качеството или състоянието на това да бъдеш достоен, почитан или </a:t>
            </a:r>
            <a:r>
              <a:rPr lang="ru-RU" sz="3600" dirty="0" smtClean="0">
                <a:latin typeface="Garamond" pitchFamily="18" charset="0"/>
              </a:rPr>
              <a:t>уважаван</a:t>
            </a:r>
            <a:r>
              <a:rPr lang="ru-RU" dirty="0" smtClean="0">
                <a:latin typeface="Garamond" pitchFamily="18" charset="0"/>
              </a:rPr>
              <a:t>. </a:t>
            </a:r>
            <a:r>
              <a:rPr lang="ru-RU" dirty="0" smtClean="0">
                <a:latin typeface="Garamond" pitchFamily="18" charset="0"/>
              </a:rPr>
              <a:t>Всички хора имат присъщото право да бъдат третирани </a:t>
            </a:r>
            <a:r>
              <a:rPr lang="ru-RU" dirty="0" smtClean="0">
                <a:latin typeface="Garamond" pitchFamily="18" charset="0"/>
              </a:rPr>
              <a:t>със </a:t>
            </a:r>
            <a:r>
              <a:rPr lang="ru-RU" dirty="0" smtClean="0">
                <a:latin typeface="Garamond" pitchFamily="18" charset="0"/>
              </a:rPr>
              <a:t>съществена ценност и да се третират </a:t>
            </a:r>
            <a:r>
              <a:rPr lang="ru-RU" dirty="0" smtClean="0">
                <a:latin typeface="Garamond" pitchFamily="18" charset="0"/>
              </a:rPr>
              <a:t>етично.</a:t>
            </a:r>
            <a:endParaRPr lang="ru-RU" dirty="0" smtClean="0"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en-GB" dirty="0"/>
              <a:t>	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57200" y="6021288"/>
            <a:ext cx="670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Garamond" pitchFamily="18" charset="0"/>
                <a:hlinkClick r:id="rId3"/>
              </a:rPr>
              <a:t>https://</a:t>
            </a:r>
            <a:r>
              <a:rPr lang="en-US" sz="2000" dirty="0" smtClean="0">
                <a:latin typeface="Garamond" pitchFamily="18" charset="0"/>
                <a:hlinkClick r:id="rId3"/>
              </a:rPr>
              <a:t>dictionary.cambridge.org/dictionary/english/equality</a:t>
            </a:r>
            <a:endParaRPr lang="en-GB" sz="20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4286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bg-BG" b="1" dirty="0" smtClean="0">
                <a:latin typeface="Garamond" pitchFamily="18" charset="0"/>
              </a:rPr>
              <a:t>Цели на обучението</a:t>
            </a:r>
            <a:endParaRPr lang="en-GB" b="1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363272" cy="4781128"/>
          </a:xfrm>
        </p:spPr>
        <p:txBody>
          <a:bodyPr>
            <a:normAutofit fontScale="55000" lnSpcReduction="20000"/>
          </a:bodyPr>
          <a:lstStyle/>
          <a:p>
            <a:r>
              <a:rPr lang="bg-BG" sz="3600" dirty="0" smtClean="0">
                <a:latin typeface="Garamond" pitchFamily="18" charset="0"/>
              </a:rPr>
              <a:t>Знай и разбирай какво значи да бъдеш </a:t>
            </a:r>
            <a:r>
              <a:rPr lang="en-GB" sz="3600" dirty="0" smtClean="0">
                <a:latin typeface="Garamond" pitchFamily="18" charset="0"/>
              </a:rPr>
              <a:t>‘</a:t>
            </a:r>
            <a:r>
              <a:rPr lang="bg-BG" sz="3600" dirty="0" smtClean="0">
                <a:latin typeface="Garamond" pitchFamily="18" charset="0"/>
              </a:rPr>
              <a:t>равен</a:t>
            </a:r>
            <a:r>
              <a:rPr lang="en-GB" sz="3600" dirty="0" smtClean="0">
                <a:latin typeface="Garamond" pitchFamily="18" charset="0"/>
              </a:rPr>
              <a:t>’ </a:t>
            </a:r>
            <a:r>
              <a:rPr lang="bg-BG" sz="3600" dirty="0" smtClean="0">
                <a:latin typeface="Garamond" pitchFamily="18" charset="0"/>
              </a:rPr>
              <a:t>и </a:t>
            </a:r>
            <a:r>
              <a:rPr lang="en-GB" sz="3600" dirty="0" smtClean="0">
                <a:latin typeface="Garamond" pitchFamily="18" charset="0"/>
              </a:rPr>
              <a:t>“</a:t>
            </a:r>
            <a:r>
              <a:rPr lang="bg-BG" sz="3600" dirty="0" smtClean="0">
                <a:latin typeface="Garamond" pitchFamily="18" charset="0"/>
              </a:rPr>
              <a:t>с достойнство</a:t>
            </a:r>
            <a:r>
              <a:rPr lang="en-GB" sz="3600" dirty="0" smtClean="0">
                <a:latin typeface="Garamond" pitchFamily="18" charset="0"/>
              </a:rPr>
              <a:t>”</a:t>
            </a:r>
            <a:endParaRPr lang="en-GB" sz="3600" dirty="0" smtClean="0">
              <a:latin typeface="Garamond" pitchFamily="18" charset="0"/>
            </a:endParaRPr>
          </a:p>
          <a:p>
            <a:r>
              <a:rPr lang="bg-BG" sz="3600" dirty="0" smtClean="0">
                <a:latin typeface="Garamond" pitchFamily="18" charset="0"/>
              </a:rPr>
              <a:t>Замислете се върху </a:t>
            </a:r>
            <a:r>
              <a:rPr lang="bg-BG" sz="3600" dirty="0" smtClean="0">
                <a:latin typeface="Garamond" pitchFamily="18" charset="0"/>
              </a:rPr>
              <a:t>ползите от това да живеете в справедливо общество и да имате равен достъп до всички права на </a:t>
            </a:r>
            <a:r>
              <a:rPr lang="bg-BG" sz="3600" dirty="0" smtClean="0">
                <a:latin typeface="Garamond" pitchFamily="18" charset="0"/>
              </a:rPr>
              <a:t>човека</a:t>
            </a:r>
          </a:p>
          <a:p>
            <a:r>
              <a:rPr lang="bg-BG" sz="3600" dirty="0" smtClean="0">
                <a:latin typeface="Garamond" pitchFamily="18" charset="0"/>
              </a:rPr>
              <a:t>Р</a:t>
            </a:r>
            <a:r>
              <a:rPr lang="bg-BG" sz="3600" dirty="0" smtClean="0">
                <a:latin typeface="Garamond" pitchFamily="18" charset="0"/>
              </a:rPr>
              <a:t>азберете целта  на ООН, да не оставя никой зад себе си</a:t>
            </a:r>
            <a:endParaRPr lang="en-GB" sz="3600" dirty="0" smtClean="0">
              <a:latin typeface="Garamond" pitchFamily="18" charset="0"/>
            </a:endParaRPr>
          </a:p>
          <a:p>
            <a:r>
              <a:rPr lang="bg-BG" sz="3600" dirty="0" smtClean="0">
                <a:latin typeface="Garamond" pitchFamily="18" charset="0"/>
              </a:rPr>
              <a:t>Използвайте </a:t>
            </a:r>
            <a:r>
              <a:rPr lang="bg-BG" sz="3600" dirty="0" smtClean="0">
                <a:latin typeface="Garamond" pitchFamily="18" charset="0"/>
              </a:rPr>
              <a:t>умения в груповата работа: споделяне, слушане и </a:t>
            </a:r>
            <a:r>
              <a:rPr lang="bg-BG" sz="3600" dirty="0" smtClean="0">
                <a:latin typeface="Garamond" pitchFamily="18" charset="0"/>
              </a:rPr>
              <a:t>задаване на въпроси</a:t>
            </a:r>
            <a:endParaRPr lang="en-GB" sz="3600" dirty="0" smtClean="0">
              <a:latin typeface="Garamond" pitchFamily="18" charset="0"/>
            </a:endParaRPr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r>
              <a:rPr lang="bg-BG" sz="3600" b="1" dirty="0" smtClean="0">
                <a:latin typeface="Garamond" pitchFamily="18" charset="0"/>
              </a:rPr>
              <a:t>Целите за устойчиво развитие са съсредоточени в</a:t>
            </a:r>
            <a:r>
              <a:rPr lang="en-GB" sz="3600" dirty="0" smtClean="0">
                <a:latin typeface="Garamond" pitchFamily="18" charset="0"/>
              </a:rPr>
              <a:t>:</a:t>
            </a:r>
            <a:endParaRPr lang="en-GB" sz="3600" dirty="0" smtClean="0"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en-GB" sz="3600" dirty="0" smtClean="0">
                <a:solidFill>
                  <a:srgbClr val="FF0000"/>
                </a:solidFill>
                <a:latin typeface="Garamond" pitchFamily="18" charset="0"/>
              </a:rPr>
              <a:t>10.2 </a:t>
            </a:r>
            <a:r>
              <a:rPr lang="bg-BG" sz="3600" dirty="0" smtClean="0">
                <a:solidFill>
                  <a:srgbClr val="FF0000"/>
                </a:solidFill>
                <a:latin typeface="Garamond" pitchFamily="18" charset="0"/>
              </a:rPr>
              <a:t>До 2030 г. да се даде възможност за насърчаване </a:t>
            </a:r>
            <a:r>
              <a:rPr lang="bg-BG" sz="3600" dirty="0" smtClean="0">
                <a:solidFill>
                  <a:srgbClr val="FF0000"/>
                </a:solidFill>
                <a:latin typeface="Garamond" pitchFamily="18" charset="0"/>
              </a:rPr>
              <a:t>на </a:t>
            </a:r>
            <a:r>
              <a:rPr lang="bg-BG" sz="3600" dirty="0" smtClean="0">
                <a:solidFill>
                  <a:srgbClr val="FF0000"/>
                </a:solidFill>
                <a:latin typeface="Garamond" pitchFamily="18" charset="0"/>
              </a:rPr>
              <a:t>социалното, икономическото и политическото включване на всички, независимо от възраст, пол, увреждане, раса, етническа принадлежност, произход, </a:t>
            </a:r>
            <a:r>
              <a:rPr lang="bg-BG" sz="3600" dirty="0" smtClean="0">
                <a:solidFill>
                  <a:srgbClr val="FF0000"/>
                </a:solidFill>
                <a:latin typeface="Garamond" pitchFamily="18" charset="0"/>
              </a:rPr>
              <a:t>религия, икономически </a:t>
            </a:r>
            <a:r>
              <a:rPr lang="bg-BG" sz="3600" dirty="0" smtClean="0">
                <a:solidFill>
                  <a:srgbClr val="FF0000"/>
                </a:solidFill>
                <a:latin typeface="Garamond" pitchFamily="18" charset="0"/>
              </a:rPr>
              <a:t>или друг статус</a:t>
            </a:r>
            <a:endParaRPr lang="en-GB" sz="3600" dirty="0" smtClean="0">
              <a:solidFill>
                <a:srgbClr val="FF0000"/>
              </a:solidFill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en-GB" sz="3600" dirty="0" smtClean="0">
                <a:solidFill>
                  <a:schemeClr val="tx2"/>
                </a:solidFill>
                <a:latin typeface="Garamond" pitchFamily="18" charset="0"/>
              </a:rPr>
              <a:t>16.3 </a:t>
            </a:r>
            <a:r>
              <a:rPr lang="bg-BG" sz="3600" dirty="0" smtClean="0">
                <a:solidFill>
                  <a:schemeClr val="tx2"/>
                </a:solidFill>
                <a:latin typeface="Garamond" pitchFamily="18" charset="0"/>
              </a:rPr>
              <a:t>Насърчаване на върховенството на закона на национално и международно ниво и гарантиране на равен достъп до правосъдие за всички</a:t>
            </a:r>
            <a:r>
              <a:rPr lang="bg-BG" sz="3600" dirty="0" smtClean="0">
                <a:latin typeface="Garamond" pitchFamily="18" charset="0"/>
              </a:rPr>
              <a:t>;</a:t>
            </a:r>
            <a:endParaRPr lang="en-GB" sz="3600" dirty="0" smtClean="0">
              <a:solidFill>
                <a:schemeClr val="tx2"/>
              </a:solidFill>
              <a:latin typeface="Garamond" pitchFamily="18" charset="0"/>
            </a:endParaRPr>
          </a:p>
          <a:p>
            <a:pPr marL="0" indent="0">
              <a:buNone/>
            </a:pPr>
            <a:r>
              <a:rPr lang="en-GB" sz="3600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16.b </a:t>
            </a:r>
            <a:r>
              <a:rPr lang="bg-BG" sz="3600" dirty="0" smtClean="0">
                <a:solidFill>
                  <a:schemeClr val="accent3">
                    <a:lumMod val="50000"/>
                  </a:schemeClr>
                </a:solidFill>
                <a:latin typeface="Garamond" pitchFamily="18" charset="0"/>
              </a:rPr>
              <a:t>Насърчаване и прилагане на недискриминационни закони и политики за устойчиво развитие</a:t>
            </a:r>
            <a:endParaRPr lang="en-GB" sz="3600" dirty="0" smtClean="0">
              <a:solidFill>
                <a:schemeClr val="accent3">
                  <a:lumMod val="50000"/>
                </a:schemeClr>
              </a:solidFill>
              <a:latin typeface="Garamond" pitchFamily="18" charset="0"/>
            </a:endParaRPr>
          </a:p>
          <a:p>
            <a:pPr lvl="0">
              <a:spcBef>
                <a:spcPts val="0"/>
              </a:spcBef>
            </a:pPr>
            <a:endParaRPr lang="en-GB" dirty="0" smtClean="0"/>
          </a:p>
          <a:p>
            <a:pPr marL="0" lvl="0" indent="0">
              <a:spcBef>
                <a:spcPts val="0"/>
              </a:spcBef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bg-BG" b="1" dirty="0" smtClean="0">
                <a:latin typeface="Garamond" pitchFamily="18" charset="0"/>
              </a:rPr>
              <a:t>Дърво на човешките права</a:t>
            </a:r>
            <a:endParaRPr lang="en-GB" b="1" dirty="0">
              <a:latin typeface="Garamond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2092491"/>
            <a:ext cx="8712968" cy="255095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bg-BG" sz="6400" b="1" dirty="0" smtClean="0">
                <a:solidFill>
                  <a:srgbClr val="007AAA"/>
                </a:solidFill>
                <a:latin typeface="Garamond" pitchFamily="18" charset="0"/>
                <a:ea typeface="Arial" panose="020B0604020202020204" pitchFamily="34" charset="0"/>
              </a:rPr>
              <a:t>Направете собствено дърво на човешките права</a:t>
            </a:r>
            <a:endParaRPr lang="en-US" sz="6400" b="1" dirty="0">
              <a:solidFill>
                <a:srgbClr val="007AAA"/>
              </a:solidFill>
              <a:latin typeface="Garamond" pitchFamily="18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bg-BG" sz="6400" dirty="0" smtClean="0">
                <a:solidFill>
                  <a:srgbClr val="3E3D40"/>
                </a:solidFill>
                <a:latin typeface="Garamond" pitchFamily="18" charset="0"/>
              </a:rPr>
              <a:t>Разделете учениците на малки групи</a:t>
            </a:r>
            <a:r>
              <a:rPr lang="en-US" sz="6400" dirty="0" smtClean="0">
                <a:solidFill>
                  <a:srgbClr val="3E3D40"/>
                </a:solidFill>
                <a:latin typeface="Garamond" pitchFamily="18" charset="0"/>
              </a:rPr>
              <a:t>. </a:t>
            </a:r>
            <a:r>
              <a:rPr lang="bg-BG" sz="6400" dirty="0" smtClean="0">
                <a:solidFill>
                  <a:srgbClr val="3E3D40"/>
                </a:solidFill>
                <a:latin typeface="Garamond" pitchFamily="18" charset="0"/>
              </a:rPr>
              <a:t>Дайте на всяка група един флипчарт и няколко художествени материали</a:t>
            </a:r>
            <a:r>
              <a:rPr lang="en-US" sz="6400" dirty="0" smtClean="0">
                <a:solidFill>
                  <a:srgbClr val="3E3D40"/>
                </a:solidFill>
                <a:latin typeface="Garamond" pitchFamily="18" charset="0"/>
              </a:rPr>
              <a:t>.</a:t>
            </a:r>
            <a:endParaRPr lang="en-US" sz="6400" dirty="0">
              <a:solidFill>
                <a:srgbClr val="3E3D40"/>
              </a:solidFill>
              <a:latin typeface="Garamond" pitchFamily="18" charset="0"/>
            </a:endParaRPr>
          </a:p>
          <a:p>
            <a:pPr marL="0" lvl="0" indent="0">
              <a:buNone/>
            </a:pPr>
            <a:r>
              <a:rPr lang="bg-BG" sz="6400" dirty="0" smtClean="0">
                <a:solidFill>
                  <a:srgbClr val="3E3D40"/>
                </a:solidFill>
                <a:latin typeface="Garamond" pitchFamily="18" charset="0"/>
              </a:rPr>
              <a:t>Помолете всяка група да нарисува дърво на техния флипчарт</a:t>
            </a:r>
            <a:r>
              <a:rPr lang="en-US" sz="6400" dirty="0" smtClean="0">
                <a:solidFill>
                  <a:srgbClr val="3E3D40"/>
                </a:solidFill>
                <a:latin typeface="Garamond" pitchFamily="18" charset="0"/>
              </a:rPr>
              <a:t>.</a:t>
            </a:r>
            <a:endParaRPr lang="en-US" sz="6400" dirty="0">
              <a:solidFill>
                <a:srgbClr val="3E3D40"/>
              </a:solidFill>
              <a:latin typeface="Garamond" pitchFamily="18" charset="0"/>
            </a:endParaRPr>
          </a:p>
          <a:p>
            <a:pPr marL="0" lvl="0" indent="0" algn="just">
              <a:buNone/>
            </a:pPr>
            <a:r>
              <a:rPr lang="bg-BG" sz="6400" dirty="0" smtClean="0">
                <a:solidFill>
                  <a:srgbClr val="3E3D40"/>
                </a:solidFill>
                <a:latin typeface="Garamond" pitchFamily="18" charset="0"/>
              </a:rPr>
              <a:t>Дайте на всяка група едно копие от материали за раздаване 2 – обобщение на Всеобщата декларация за човешки права</a:t>
            </a:r>
            <a:r>
              <a:rPr lang="en-US" sz="6400" dirty="0" smtClean="0">
                <a:solidFill>
                  <a:srgbClr val="3E3D40"/>
                </a:solidFill>
                <a:latin typeface="Garamond" pitchFamily="18" charset="0"/>
              </a:rPr>
              <a:t>. </a:t>
            </a:r>
            <a:r>
              <a:rPr lang="bg-BG" sz="6400" dirty="0" smtClean="0">
                <a:solidFill>
                  <a:srgbClr val="3E3D40"/>
                </a:solidFill>
                <a:latin typeface="Garamond" pitchFamily="18" charset="0"/>
              </a:rPr>
              <a:t>Прочетете я на учениците и обяснете членовете, които не разбират.</a:t>
            </a:r>
            <a:endParaRPr lang="en-US" sz="6400" dirty="0">
              <a:solidFill>
                <a:srgbClr val="3E3D40"/>
              </a:solidFill>
              <a:latin typeface="Garamond" pitchFamily="18" charset="0"/>
            </a:endParaRPr>
          </a:p>
          <a:p>
            <a:pPr marL="0" lvl="0" indent="0">
              <a:buNone/>
            </a:pPr>
            <a:r>
              <a:rPr lang="bg-BG" sz="6400" dirty="0" smtClean="0">
                <a:solidFill>
                  <a:srgbClr val="3E3D40"/>
                </a:solidFill>
                <a:latin typeface="Garamond" pitchFamily="18" charset="0"/>
              </a:rPr>
              <a:t>Помолете групата да напише на дървото (под формата на корени, листа, плодове, цветя или клони</a:t>
            </a:r>
            <a:r>
              <a:rPr lang="en-US" sz="6400" dirty="0" smtClean="0">
                <a:solidFill>
                  <a:srgbClr val="3E3D40"/>
                </a:solidFill>
                <a:latin typeface="Garamond" pitchFamily="18" charset="0"/>
              </a:rPr>
              <a:t>) </a:t>
            </a:r>
            <a:r>
              <a:rPr lang="bg-BG" sz="6400" dirty="0" smtClean="0">
                <a:solidFill>
                  <a:srgbClr val="3E3D40"/>
                </a:solidFill>
                <a:latin typeface="Garamond" pitchFamily="18" charset="0"/>
              </a:rPr>
              <a:t>онези човешки права, за които считат, че всеки човек се нуждае, за да живее с достойнство и справедливост. </a:t>
            </a:r>
            <a:endParaRPr lang="en-US" sz="6400" dirty="0" smtClean="0">
              <a:solidFill>
                <a:srgbClr val="3E3D40"/>
              </a:solidFill>
              <a:latin typeface="Garamond" pitchFamily="18" charset="0"/>
            </a:endParaRPr>
          </a:p>
          <a:p>
            <a:pPr marL="0" lvl="0" indent="0">
              <a:buNone/>
            </a:pPr>
            <a:r>
              <a:rPr lang="bg-BG" sz="6400" dirty="0" smtClean="0">
                <a:solidFill>
                  <a:srgbClr val="3E3D40"/>
                </a:solidFill>
                <a:latin typeface="Garamond" pitchFamily="18" charset="0"/>
              </a:rPr>
              <a:t>След като приключат с рисунките, помолете всяка група да представи дървото с елементите, които са включени в него.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6812" y="4583496"/>
            <a:ext cx="856366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 smtClean="0">
                <a:solidFill>
                  <a:schemeClr val="accent5">
                    <a:lumMod val="75000"/>
                  </a:schemeClr>
                </a:solidFill>
                <a:latin typeface="Garamond" pitchFamily="18" charset="0"/>
                <a:cs typeface="Arial" panose="020B0604020202020204" pitchFamily="34" charset="0"/>
              </a:rPr>
              <a:t>Бъдете сигурни, че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  <a:latin typeface="Garamond" pitchFamily="18" charset="0"/>
                <a:cs typeface="Arial" panose="020B0604020202020204" pitchFamily="34" charset="0"/>
              </a:rPr>
              <a:t>…</a:t>
            </a:r>
            <a:endParaRPr lang="en-US" sz="1600" b="1" dirty="0">
              <a:solidFill>
                <a:schemeClr val="accent5">
                  <a:lumMod val="75000"/>
                </a:schemeClr>
              </a:solidFill>
              <a:latin typeface="Garamond" pitchFamily="18" charset="0"/>
              <a:cs typeface="Arial" panose="020B0604020202020204" pitchFamily="34" charset="0"/>
            </a:endParaRPr>
          </a:p>
          <a:p>
            <a:r>
              <a:rPr lang="bg-BG" sz="1600" dirty="0" smtClean="0">
                <a:latin typeface="Garamond" pitchFamily="18" charset="0"/>
              </a:rPr>
              <a:t>Учениците разбират, че правата на човека са за всички и фактът, че правата на човека са взаимозависими, неделими и взаимосвързани - това означава, че изпълнението на едно право помага да се изпълнят другите и ако ЕДНОТО човешко право не е гарантирано, редица други права на човека </a:t>
            </a:r>
            <a:r>
              <a:rPr lang="bg-BG" sz="1600" dirty="0" smtClean="0">
                <a:latin typeface="Garamond" pitchFamily="18" charset="0"/>
              </a:rPr>
              <a:t>също няма </a:t>
            </a:r>
            <a:r>
              <a:rPr lang="bg-BG" sz="1600" dirty="0" smtClean="0">
                <a:latin typeface="Garamond" pitchFamily="18" charset="0"/>
              </a:rPr>
              <a:t>да </a:t>
            </a:r>
            <a:r>
              <a:rPr lang="bg-BG" sz="1600" dirty="0" smtClean="0">
                <a:latin typeface="Garamond" pitchFamily="18" charset="0"/>
              </a:rPr>
              <a:t>бъдат. </a:t>
            </a:r>
            <a:r>
              <a:rPr lang="bg-BG" sz="1600" dirty="0" smtClean="0">
                <a:latin typeface="Garamond" pitchFamily="18" charset="0"/>
              </a:rPr>
              <a:t>Правата също са </a:t>
            </a:r>
            <a:r>
              <a:rPr lang="bg-BG" sz="1600" dirty="0" smtClean="0">
                <a:latin typeface="Garamond" pitchFamily="18" charset="0"/>
              </a:rPr>
              <a:t>неотменими: това означава, че не можете да ги отнемете. Наличието на права не зависи от това как изпълнявате отговорностите си. Правата не могат да бъдат използвани като награда или наказание.</a:t>
            </a:r>
            <a:endParaRPr lang="en-US" sz="1600" dirty="0">
              <a:latin typeface="Garamond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1000108"/>
            <a:ext cx="8606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 smtClean="0">
                <a:solidFill>
                  <a:srgbClr val="007AAA"/>
                </a:solidFill>
                <a:latin typeface="Garamond" pitchFamily="18" charset="0"/>
                <a:ea typeface="Arial" panose="020B0604020202020204" pitchFamily="34" charset="0"/>
              </a:rPr>
              <a:t>Цели на обучението</a:t>
            </a:r>
            <a:endParaRPr lang="en-US" b="1" dirty="0">
              <a:solidFill>
                <a:srgbClr val="007AAA"/>
              </a:solidFill>
              <a:latin typeface="Garamond" pitchFamily="18" charset="0"/>
              <a:ea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Garamond" pitchFamily="18" charset="0"/>
              </a:rPr>
              <a:t>• </a:t>
            </a:r>
            <a:r>
              <a:rPr lang="bg-BG" dirty="0" smtClean="0">
                <a:solidFill>
                  <a:srgbClr val="3E3D40"/>
                </a:solidFill>
                <a:latin typeface="Garamond" pitchFamily="18" charset="0"/>
              </a:rPr>
              <a:t>Има различни видове човешки права</a:t>
            </a:r>
            <a:endParaRPr lang="en-US" dirty="0">
              <a:solidFill>
                <a:srgbClr val="3E3D40"/>
              </a:solidFill>
              <a:latin typeface="Garamond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Garamond" pitchFamily="18" charset="0"/>
              </a:rPr>
              <a:t>• </a:t>
            </a:r>
            <a:r>
              <a:rPr lang="bg-BG" dirty="0" smtClean="0">
                <a:latin typeface="Garamond" pitchFamily="18" charset="0"/>
              </a:rPr>
              <a:t>Да се ​​представи кратък, но убедителен аргумент, че равенството и достойнството са сред хоризонталните принципи на всички човешки отношения</a:t>
            </a:r>
            <a:endParaRPr lang="en-US" dirty="0">
              <a:latin typeface="Garamond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428760"/>
          </a:xfrm>
        </p:spPr>
        <p:txBody>
          <a:bodyPr>
            <a:noAutofit/>
          </a:bodyPr>
          <a:lstStyle/>
          <a:p>
            <a:r>
              <a:rPr lang="bg-BG" sz="3600" dirty="0" smtClean="0">
                <a:latin typeface="Garamond" pitchFamily="18" charset="0"/>
              </a:rPr>
              <a:t>Обобщение на</a:t>
            </a:r>
            <a:r>
              <a:rPr lang="en-US" sz="3600" dirty="0" smtClean="0">
                <a:latin typeface="Garamond" pitchFamily="18" charset="0"/>
              </a:rPr>
              <a:t/>
            </a:r>
            <a:br>
              <a:rPr lang="en-US" sz="3600" dirty="0" smtClean="0">
                <a:latin typeface="Garamond" pitchFamily="18" charset="0"/>
              </a:rPr>
            </a:br>
            <a:r>
              <a:rPr lang="bg-BG" sz="3600" dirty="0" smtClean="0">
                <a:solidFill>
                  <a:srgbClr val="00B0F0"/>
                </a:solidFill>
                <a:latin typeface="Garamond" pitchFamily="18" charset="0"/>
              </a:rPr>
              <a:t>Всеобщата декларация за правата на човека</a:t>
            </a:r>
            <a:endParaRPr lang="en-GB" sz="3600" dirty="0">
              <a:solidFill>
                <a:srgbClr val="00B0F0"/>
              </a:solidFill>
              <a:latin typeface="Garamon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700808"/>
            <a:ext cx="7931224" cy="433965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b="1" dirty="0"/>
              <a:t> </a:t>
            </a:r>
            <a:endParaRPr lang="en-US" sz="2200" dirty="0"/>
          </a:p>
          <a:p>
            <a:r>
              <a:rPr lang="bg-BG" sz="2200" dirty="0" smtClean="0">
                <a:latin typeface="Garamond" pitchFamily="18" charset="0"/>
              </a:rPr>
              <a:t>Чл. </a:t>
            </a:r>
            <a:r>
              <a:rPr lang="en-US" sz="2200" dirty="0" smtClean="0">
                <a:latin typeface="Garamond" pitchFamily="18" charset="0"/>
              </a:rPr>
              <a:t>1 </a:t>
            </a:r>
            <a:r>
              <a:rPr lang="en-US" sz="2200" dirty="0">
                <a:latin typeface="Garamond" pitchFamily="18" charset="0"/>
              </a:rPr>
              <a:t>- </a:t>
            </a:r>
            <a:r>
              <a:rPr lang="en-GB" sz="2400" dirty="0" err="1" smtClean="0">
                <a:latin typeface="Garamond" pitchFamily="18" charset="0"/>
              </a:rPr>
              <a:t>Свобода</a:t>
            </a:r>
            <a:r>
              <a:rPr lang="en-GB" sz="2400" dirty="0" smtClean="0">
                <a:latin typeface="Garamond" pitchFamily="18" charset="0"/>
              </a:rPr>
              <a:t> и </a:t>
            </a:r>
            <a:r>
              <a:rPr lang="en-GB" sz="2400" dirty="0" err="1" smtClean="0">
                <a:latin typeface="Garamond" pitchFamily="18" charset="0"/>
              </a:rPr>
              <a:t>равенство</a:t>
            </a:r>
            <a:r>
              <a:rPr lang="en-GB" sz="2400" dirty="0" smtClean="0">
                <a:latin typeface="Garamond" pitchFamily="18" charset="0"/>
              </a:rPr>
              <a:t> в </a:t>
            </a:r>
            <a:r>
              <a:rPr lang="en-GB" sz="2400" dirty="0" err="1" smtClean="0">
                <a:latin typeface="Garamond" pitchFamily="18" charset="0"/>
              </a:rPr>
              <a:t>достойнството</a:t>
            </a:r>
            <a:r>
              <a:rPr lang="en-GB" sz="2400" dirty="0" smtClean="0">
                <a:latin typeface="Garamond" pitchFamily="18" charset="0"/>
              </a:rPr>
              <a:t> и </a:t>
            </a:r>
            <a:r>
              <a:rPr lang="en-GB" sz="2400" dirty="0" err="1" smtClean="0">
                <a:latin typeface="Garamond" pitchFamily="18" charset="0"/>
              </a:rPr>
              <a:t>правата</a:t>
            </a:r>
            <a:endParaRPr lang="en-US" sz="2200" dirty="0">
              <a:latin typeface="Garamond" pitchFamily="18" charset="0"/>
            </a:endParaRPr>
          </a:p>
          <a:p>
            <a:r>
              <a:rPr lang="bg-BG" sz="2200" dirty="0" smtClean="0">
                <a:latin typeface="Garamond" pitchFamily="18" charset="0"/>
              </a:rPr>
              <a:t>Чл. </a:t>
            </a:r>
            <a:r>
              <a:rPr lang="en-US" sz="2200" dirty="0" smtClean="0">
                <a:latin typeface="Garamond" pitchFamily="18" charset="0"/>
              </a:rPr>
              <a:t>2 </a:t>
            </a:r>
            <a:r>
              <a:rPr lang="en-US" sz="2200" dirty="0">
                <a:latin typeface="Garamond" pitchFamily="18" charset="0"/>
              </a:rPr>
              <a:t>- </a:t>
            </a:r>
            <a:r>
              <a:rPr lang="bg-BG" sz="2400" dirty="0" smtClean="0">
                <a:latin typeface="Garamond" pitchFamily="18" charset="0"/>
              </a:rPr>
              <a:t>Недискриминация</a:t>
            </a:r>
            <a:endParaRPr lang="en-US" sz="2200" dirty="0">
              <a:latin typeface="Garamond" pitchFamily="18" charset="0"/>
            </a:endParaRPr>
          </a:p>
          <a:p>
            <a:r>
              <a:rPr lang="bg-BG" sz="2200" dirty="0" smtClean="0">
                <a:latin typeface="Garamond" pitchFamily="18" charset="0"/>
              </a:rPr>
              <a:t>Чл. </a:t>
            </a:r>
            <a:r>
              <a:rPr lang="en-US" sz="2200" dirty="0" smtClean="0">
                <a:latin typeface="Garamond" pitchFamily="18" charset="0"/>
              </a:rPr>
              <a:t>3 </a:t>
            </a:r>
            <a:r>
              <a:rPr lang="en-US" sz="2200" dirty="0">
                <a:latin typeface="Garamond" pitchFamily="18" charset="0"/>
              </a:rPr>
              <a:t>- </a:t>
            </a:r>
            <a:r>
              <a:rPr lang="en-GB" sz="2400" dirty="0" err="1" smtClean="0">
                <a:latin typeface="Garamond" pitchFamily="18" charset="0"/>
              </a:rPr>
              <a:t>Право</a:t>
            </a:r>
            <a:r>
              <a:rPr lang="en-GB" sz="2400" dirty="0" smtClean="0">
                <a:latin typeface="Garamond" pitchFamily="18" charset="0"/>
              </a:rPr>
              <a:t> </a:t>
            </a:r>
            <a:r>
              <a:rPr lang="en-GB" sz="2400" dirty="0" err="1" smtClean="0">
                <a:latin typeface="Garamond" pitchFamily="18" charset="0"/>
              </a:rPr>
              <a:t>на</a:t>
            </a:r>
            <a:r>
              <a:rPr lang="en-GB" sz="2400" dirty="0" smtClean="0">
                <a:latin typeface="Garamond" pitchFamily="18" charset="0"/>
              </a:rPr>
              <a:t> </a:t>
            </a:r>
            <a:r>
              <a:rPr lang="en-GB" sz="2400" dirty="0" err="1" smtClean="0">
                <a:latin typeface="Garamond" pitchFamily="18" charset="0"/>
              </a:rPr>
              <a:t>живот</a:t>
            </a:r>
            <a:r>
              <a:rPr lang="en-GB" sz="2400" dirty="0" smtClean="0">
                <a:latin typeface="Garamond" pitchFamily="18" charset="0"/>
              </a:rPr>
              <a:t>, </a:t>
            </a:r>
            <a:r>
              <a:rPr lang="en-GB" sz="2400" dirty="0" err="1" smtClean="0">
                <a:latin typeface="Garamond" pitchFamily="18" charset="0"/>
              </a:rPr>
              <a:t>свобода</a:t>
            </a:r>
            <a:r>
              <a:rPr lang="en-GB" sz="2400" dirty="0" smtClean="0">
                <a:latin typeface="Garamond" pitchFamily="18" charset="0"/>
              </a:rPr>
              <a:t> и </a:t>
            </a:r>
            <a:r>
              <a:rPr lang="en-GB" sz="2400" dirty="0" err="1" smtClean="0">
                <a:latin typeface="Garamond" pitchFamily="18" charset="0"/>
              </a:rPr>
              <a:t>лична</a:t>
            </a:r>
            <a:r>
              <a:rPr lang="en-GB" sz="2400" dirty="0" smtClean="0">
                <a:latin typeface="Garamond" pitchFamily="18" charset="0"/>
              </a:rPr>
              <a:t> </a:t>
            </a:r>
            <a:r>
              <a:rPr lang="en-GB" sz="2400" dirty="0" err="1" smtClean="0">
                <a:latin typeface="Garamond" pitchFamily="18" charset="0"/>
              </a:rPr>
              <a:t>сигурност</a:t>
            </a:r>
            <a:endParaRPr lang="en-US" sz="2200" dirty="0">
              <a:latin typeface="Garamond" pitchFamily="18" charset="0"/>
            </a:endParaRPr>
          </a:p>
          <a:p>
            <a:r>
              <a:rPr lang="bg-BG" sz="2200" dirty="0" smtClean="0">
                <a:latin typeface="Garamond" pitchFamily="18" charset="0"/>
              </a:rPr>
              <a:t>Чл. </a:t>
            </a:r>
            <a:r>
              <a:rPr lang="en-US" sz="2200" dirty="0" smtClean="0">
                <a:latin typeface="Garamond" pitchFamily="18" charset="0"/>
              </a:rPr>
              <a:t>4 </a:t>
            </a:r>
            <a:r>
              <a:rPr lang="en-US" sz="2200" dirty="0">
                <a:latin typeface="Garamond" pitchFamily="18" charset="0"/>
              </a:rPr>
              <a:t>- </a:t>
            </a:r>
            <a:r>
              <a:rPr lang="bg-BG" sz="2400" dirty="0" smtClean="0">
                <a:latin typeface="Garamond" pitchFamily="18" charset="0"/>
              </a:rPr>
              <a:t>Свобода от робство</a:t>
            </a:r>
            <a:endParaRPr lang="en-US" sz="2200" dirty="0">
              <a:latin typeface="Garamond" pitchFamily="18" charset="0"/>
            </a:endParaRPr>
          </a:p>
          <a:p>
            <a:r>
              <a:rPr lang="bg-BG" sz="2200" dirty="0" smtClean="0">
                <a:latin typeface="Garamond" pitchFamily="18" charset="0"/>
              </a:rPr>
              <a:t>Чл. </a:t>
            </a:r>
            <a:r>
              <a:rPr lang="en-US" sz="2200" dirty="0" smtClean="0">
                <a:latin typeface="Garamond" pitchFamily="18" charset="0"/>
              </a:rPr>
              <a:t>5 </a:t>
            </a:r>
            <a:r>
              <a:rPr lang="en-US" sz="2200" dirty="0">
                <a:latin typeface="Garamond" pitchFamily="18" charset="0"/>
              </a:rPr>
              <a:t>- </a:t>
            </a:r>
            <a:r>
              <a:rPr lang="bg-BG" sz="2400" dirty="0" smtClean="0">
                <a:latin typeface="Garamond" pitchFamily="18" charset="0"/>
              </a:rPr>
              <a:t>Свобода от изтезания </a:t>
            </a:r>
            <a:endParaRPr lang="en-US" sz="2200" dirty="0">
              <a:latin typeface="Garamond" pitchFamily="18" charset="0"/>
            </a:endParaRPr>
          </a:p>
          <a:p>
            <a:r>
              <a:rPr lang="bg-BG" sz="2200" dirty="0" smtClean="0">
                <a:latin typeface="Garamond" pitchFamily="18" charset="0"/>
              </a:rPr>
              <a:t>Чл. </a:t>
            </a:r>
            <a:r>
              <a:rPr lang="en-US" sz="2200" dirty="0" smtClean="0">
                <a:latin typeface="Garamond" pitchFamily="18" charset="0"/>
              </a:rPr>
              <a:t>6 – </a:t>
            </a:r>
            <a:r>
              <a:rPr lang="bg-BG" sz="2200" dirty="0" smtClean="0">
                <a:latin typeface="Garamond" pitchFamily="18" charset="0"/>
              </a:rPr>
              <a:t>Защитени от закона</a:t>
            </a:r>
            <a:endParaRPr lang="en-US" sz="2200" dirty="0">
              <a:latin typeface="Garamond" pitchFamily="18" charset="0"/>
            </a:endParaRPr>
          </a:p>
          <a:p>
            <a:r>
              <a:rPr lang="bg-BG" sz="2200" dirty="0" smtClean="0">
                <a:latin typeface="Garamond" pitchFamily="18" charset="0"/>
              </a:rPr>
              <a:t>Чл. </a:t>
            </a:r>
            <a:r>
              <a:rPr lang="en-US" sz="2200" dirty="0" smtClean="0">
                <a:latin typeface="Garamond" pitchFamily="18" charset="0"/>
              </a:rPr>
              <a:t>7 – </a:t>
            </a:r>
            <a:r>
              <a:rPr lang="bg-BG" sz="2200" dirty="0" smtClean="0">
                <a:latin typeface="Garamond" pitchFamily="18" charset="0"/>
              </a:rPr>
              <a:t>Равенство пред закона</a:t>
            </a:r>
            <a:endParaRPr lang="en-US" sz="2200" dirty="0">
              <a:latin typeface="Garamond" pitchFamily="18" charset="0"/>
            </a:endParaRPr>
          </a:p>
          <a:p>
            <a:r>
              <a:rPr lang="bg-BG" sz="2200" dirty="0" smtClean="0">
                <a:latin typeface="Garamond" pitchFamily="18" charset="0"/>
              </a:rPr>
              <a:t>Чл. </a:t>
            </a:r>
            <a:r>
              <a:rPr lang="en-US" sz="2200" dirty="0" smtClean="0">
                <a:latin typeface="Garamond" pitchFamily="18" charset="0"/>
              </a:rPr>
              <a:t>8 </a:t>
            </a:r>
            <a:r>
              <a:rPr lang="en-US" sz="2200" dirty="0">
                <a:latin typeface="Garamond" pitchFamily="18" charset="0"/>
              </a:rPr>
              <a:t>- </a:t>
            </a:r>
            <a:r>
              <a:rPr lang="bg-BG" sz="2400" dirty="0" smtClean="0">
                <a:latin typeface="Garamond" pitchFamily="18" charset="0"/>
              </a:rPr>
              <a:t>Справедливо решение, когато правата са нарушени </a:t>
            </a:r>
            <a:endParaRPr lang="en-US" sz="2200" dirty="0">
              <a:latin typeface="Garamond" pitchFamily="18" charset="0"/>
            </a:endParaRPr>
          </a:p>
          <a:p>
            <a:r>
              <a:rPr lang="bg-BG" sz="2200" dirty="0" smtClean="0">
                <a:latin typeface="Garamond" pitchFamily="18" charset="0"/>
              </a:rPr>
              <a:t>Чл. </a:t>
            </a:r>
            <a:r>
              <a:rPr lang="en-US" sz="2200" dirty="0" smtClean="0">
                <a:latin typeface="Garamond" pitchFamily="18" charset="0"/>
              </a:rPr>
              <a:t>9 </a:t>
            </a:r>
            <a:r>
              <a:rPr lang="en-US" sz="2200" dirty="0">
                <a:latin typeface="Garamond" pitchFamily="18" charset="0"/>
              </a:rPr>
              <a:t>- </a:t>
            </a:r>
            <a:r>
              <a:rPr lang="bg-BG" sz="2400" dirty="0" smtClean="0">
                <a:latin typeface="Garamond" pitchFamily="18" charset="0"/>
              </a:rPr>
              <a:t>Без несправедливо задържане, затвор или изгнание</a:t>
            </a:r>
            <a:endParaRPr lang="en-US" sz="2200" dirty="0">
              <a:latin typeface="Garamond" pitchFamily="18" charset="0"/>
            </a:endParaRPr>
          </a:p>
          <a:p>
            <a:r>
              <a:rPr lang="bg-BG" sz="2200" dirty="0" smtClean="0">
                <a:latin typeface="Garamond" pitchFamily="18" charset="0"/>
              </a:rPr>
              <a:t>Чл. </a:t>
            </a:r>
            <a:r>
              <a:rPr lang="en-US" sz="2200" dirty="0" smtClean="0">
                <a:latin typeface="Garamond" pitchFamily="18" charset="0"/>
              </a:rPr>
              <a:t>10 – </a:t>
            </a:r>
            <a:r>
              <a:rPr lang="bg-BG" sz="2200" dirty="0" smtClean="0">
                <a:latin typeface="Garamond" pitchFamily="18" charset="0"/>
              </a:rPr>
              <a:t>Право на справедлив процес...</a:t>
            </a:r>
            <a:endParaRPr lang="en-US" sz="2200" dirty="0" smtClean="0">
              <a:latin typeface="Garamond" pitchFamily="18" charset="0"/>
            </a:endParaRPr>
          </a:p>
          <a:p>
            <a:endParaRPr lang="en-US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mtClean="0"/>
          </a:p>
          <a:p>
            <a:r>
              <a:rPr lang="en-GB" smtClean="0"/>
              <a:t>Migration takes place </a:t>
            </a:r>
            <a:r>
              <a:rPr lang="en-GB" b="1" i="1" smtClean="0"/>
              <a:t>internally </a:t>
            </a:r>
            <a:r>
              <a:rPr lang="en-GB" smtClean="0"/>
              <a:t>and </a:t>
            </a:r>
            <a:r>
              <a:rPr lang="en-GB" b="1" i="1" smtClean="0"/>
              <a:t>internationally</a:t>
            </a:r>
            <a:r>
              <a:rPr lang="en-GB" smtClean="0"/>
              <a:t>. In our time, the biggest international migration flows are from rich to other rich countries, and from poorer to other poorer countries (North-North; South-South). Much migration is short-term; migrants return to their country of origin. An estimated 258 million people live in a country they weren’t born in; this is approx. 3.6% World’s inhabitants (U.N. 2017). “In Europe, the size of the total population would have declined during the period 2000-2015 in the absence of migration.”(UN 2017). </a:t>
            </a:r>
          </a:p>
          <a:p>
            <a:r>
              <a:rPr lang="en-GB" smtClean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 dirty="0" smtClean="0">
                <a:latin typeface="Garamond" pitchFamily="18" charset="0"/>
              </a:rPr>
              <a:t>Какво означава това</a:t>
            </a:r>
            <a:r>
              <a:rPr lang="en-GB" b="1" dirty="0" smtClean="0">
                <a:latin typeface="Garamond" pitchFamily="18" charset="0"/>
              </a:rPr>
              <a:t>?</a:t>
            </a:r>
            <a:endParaRPr lang="en-GB" b="1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22914"/>
            <a:ext cx="8568952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bg-BG" sz="3600" b="1" dirty="0" smtClean="0">
                <a:solidFill>
                  <a:srgbClr val="FF0000"/>
                </a:solidFill>
                <a:latin typeface="Garamond" pitchFamily="18" charset="0"/>
              </a:rPr>
              <a:t>Да бъдеш равен</a:t>
            </a:r>
            <a:endParaRPr lang="en-GB" sz="3600" b="1" dirty="0" smtClean="0">
              <a:solidFill>
                <a:srgbClr val="FF0000"/>
              </a:solidFill>
              <a:latin typeface="Garamond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Garamond" pitchFamily="18" charset="0"/>
              </a:rPr>
              <a:t>Правото </a:t>
            </a:r>
            <a:r>
              <a:rPr lang="ru-RU" sz="3600" dirty="0" smtClean="0">
                <a:latin typeface="Garamond" pitchFamily="18" charset="0"/>
              </a:rPr>
              <a:t>на различни групи хора (мъже и жени, хора от различни раси, религии) да имат подобно социално положение, да </a:t>
            </a:r>
            <a:r>
              <a:rPr lang="ru-RU" sz="3600" dirty="0" smtClean="0">
                <a:latin typeface="Garamond" pitchFamily="18" charset="0"/>
              </a:rPr>
              <a:t>бъдат третирани по един и същ начин </a:t>
            </a:r>
            <a:r>
              <a:rPr lang="ru-RU" sz="3600" dirty="0" smtClean="0">
                <a:latin typeface="Garamond" pitchFamily="18" charset="0"/>
              </a:rPr>
              <a:t>и да имат еднакви възможности</a:t>
            </a:r>
          </a:p>
          <a:p>
            <a:pPr marL="0" indent="0">
              <a:buNone/>
            </a:pPr>
            <a:r>
              <a:rPr lang="en-GB" sz="3600" b="1" dirty="0" smtClean="0">
                <a:latin typeface="Garamond" pitchFamily="18" charset="0"/>
              </a:rPr>
              <a:t> </a:t>
            </a:r>
            <a:endParaRPr lang="en-GB" sz="3600" dirty="0">
              <a:latin typeface="Garamond" pitchFamily="18" charset="0"/>
            </a:endParaRPr>
          </a:p>
          <a:p>
            <a:pPr marL="0" indent="0">
              <a:buNone/>
            </a:pPr>
            <a:r>
              <a:rPr lang="bg-BG" sz="3600" b="1" dirty="0" smtClean="0">
                <a:solidFill>
                  <a:srgbClr val="FF0000"/>
                </a:solidFill>
                <a:latin typeface="Garamond" pitchFamily="18" charset="0"/>
              </a:rPr>
              <a:t>Да имаш достойнство</a:t>
            </a:r>
            <a:endParaRPr lang="en-US" sz="3600" b="1" dirty="0" smtClean="0">
              <a:solidFill>
                <a:srgbClr val="FF0000"/>
              </a:solidFill>
              <a:latin typeface="Garamond" pitchFamily="18" charset="0"/>
            </a:endParaRPr>
          </a:p>
          <a:p>
            <a:pPr marL="0" indent="0" algn="just">
              <a:buNone/>
            </a:pPr>
            <a:r>
              <a:rPr lang="bg-BG" sz="3600" dirty="0" smtClean="0">
                <a:latin typeface="Garamond" pitchFamily="18" charset="0"/>
              </a:rPr>
              <a:t>Качеството или състоянието на това да бъдеш достоен, почитан или уважаван. Всички хора имат присъщото право да бъдат третирани </a:t>
            </a:r>
            <a:r>
              <a:rPr lang="bg-BG" sz="3600" dirty="0" smtClean="0">
                <a:latin typeface="Garamond" pitchFamily="18" charset="0"/>
              </a:rPr>
              <a:t>със </a:t>
            </a:r>
            <a:r>
              <a:rPr lang="bg-BG" sz="3600" dirty="0" smtClean="0">
                <a:latin typeface="Garamond" pitchFamily="18" charset="0"/>
              </a:rPr>
              <a:t>съществена ценност и да се третират етично. Достойнство се дава. Просто го имаш и никой не може да ти го отнеме.</a:t>
            </a:r>
            <a:r>
              <a:rPr lang="en-GB" sz="3600" dirty="0">
                <a:latin typeface="Garamond" pitchFamily="18" charset="0"/>
              </a:rPr>
              <a:t>	</a:t>
            </a:r>
            <a:endParaRPr lang="en-GB" sz="3600" dirty="0" smtClean="0">
              <a:latin typeface="Garamond" pitchFamily="18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318770" y="5948877"/>
            <a:ext cx="42920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Garamond" pitchFamily="18" charset="0"/>
              </a:rPr>
              <a:t>Video: </a:t>
            </a:r>
            <a:r>
              <a:rPr lang="en-US" sz="2000" b="1" dirty="0">
                <a:latin typeface="Garamond" pitchFamily="18" charset="0"/>
                <a:hlinkClick r:id="rId3"/>
              </a:rPr>
              <a:t>http://youtu.be/99UN7so92tk</a:t>
            </a:r>
            <a:endParaRPr lang="en-US" sz="20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14325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 dirty="0" smtClean="0">
                <a:latin typeface="Garamond" pitchFamily="18" charset="0"/>
              </a:rPr>
              <a:t>Индекс на човешкото развити</a:t>
            </a:r>
            <a:r>
              <a:rPr lang="bg-BG" dirty="0" smtClean="0">
                <a:latin typeface="Garamond" pitchFamily="18" charset="0"/>
              </a:rPr>
              <a:t>е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dirty="0" smtClean="0"/>
              <a:t>“</a:t>
            </a:r>
            <a:r>
              <a:rPr lang="bg-BG" sz="3300" dirty="0" smtClean="0">
                <a:latin typeface="Garamond" pitchFamily="18" charset="0"/>
              </a:rPr>
              <a:t>Необходимо е да се намери модел за икономически растеж, който </a:t>
            </a:r>
            <a:r>
              <a:rPr lang="bg-BG" sz="3300" dirty="0" smtClean="0">
                <a:latin typeface="Garamond" pitchFamily="18" charset="0"/>
              </a:rPr>
              <a:t>е приобщаващ, </a:t>
            </a:r>
            <a:r>
              <a:rPr lang="bg-BG" sz="3300" dirty="0" smtClean="0">
                <a:latin typeface="Garamond" pitchFamily="18" charset="0"/>
              </a:rPr>
              <a:t>който да вдига най-бедните граждани, а не да поддържа тези на върха</a:t>
            </a:r>
            <a:r>
              <a:rPr lang="en-US" sz="3300" dirty="0" smtClean="0">
                <a:latin typeface="Garamond" pitchFamily="18" charset="0"/>
              </a:rPr>
              <a:t>.” </a:t>
            </a:r>
            <a:endParaRPr lang="en-US" sz="3300" dirty="0" smtClean="0">
              <a:latin typeface="Garamond" pitchFamily="18" charset="0"/>
            </a:endParaRPr>
          </a:p>
          <a:p>
            <a:endParaRPr lang="en-US" sz="3300" dirty="0">
              <a:latin typeface="Garamond" pitchFamily="18" charset="0"/>
            </a:endParaRPr>
          </a:p>
          <a:p>
            <a:pPr marL="0" indent="0">
              <a:buNone/>
            </a:pPr>
            <a:r>
              <a:rPr lang="bg-BG" sz="3300" b="1" dirty="0" smtClean="0">
                <a:solidFill>
                  <a:srgbClr val="FF0000"/>
                </a:solidFill>
                <a:latin typeface="Garamond" pitchFamily="18" charset="0"/>
              </a:rPr>
              <a:t>Индикатори за живота</a:t>
            </a:r>
            <a:endParaRPr lang="en-US" sz="3300" b="1" dirty="0">
              <a:solidFill>
                <a:srgbClr val="FF0000"/>
              </a:solidFill>
              <a:latin typeface="Garamond" pitchFamily="18" charset="0"/>
            </a:endParaRPr>
          </a:p>
          <a:p>
            <a:endParaRPr lang="ru-RU" sz="3300" dirty="0" smtClean="0">
              <a:latin typeface="Garamond" pitchFamily="18" charset="0"/>
            </a:endParaRPr>
          </a:p>
          <a:p>
            <a:pPr algn="just"/>
            <a:r>
              <a:rPr lang="ru-RU" sz="3300" dirty="0" smtClean="0">
                <a:latin typeface="Garamond" pitchFamily="18" charset="0"/>
              </a:rPr>
              <a:t>благосъстояние на децата, употреба на наркотици, психично здраве, престъпност, свободно време, нива на доверие и участие в живота на общността, достъп до зелени площи</a:t>
            </a:r>
          </a:p>
          <a:p>
            <a:pPr marL="0" indent="0" algn="r">
              <a:buNone/>
            </a:pPr>
            <a:r>
              <a:rPr lang="bg-BG" sz="3300" dirty="0" smtClean="0">
                <a:latin typeface="Garamond" pitchFamily="18" charset="0"/>
              </a:rPr>
              <a:t>Световна банка</a:t>
            </a:r>
            <a:endParaRPr lang="en-US" sz="33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52893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313598" y="1785926"/>
            <a:ext cx="2686766" cy="3643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  <a:r>
              <a:rPr lang="bg-BG" sz="4500" b="1" dirty="0" smtClean="0">
                <a:solidFill>
                  <a:srgbClr val="007AAA"/>
                </a:solidFill>
                <a:latin typeface="Garamond" pitchFamily="18" charset="0"/>
                <a:ea typeface="Arial" panose="020B0604020202020204" pitchFamily="34" charset="0"/>
              </a:rPr>
              <a:t>Мозъчна атака</a:t>
            </a:r>
            <a:endParaRPr lang="en-US" sz="4500" b="1" dirty="0">
              <a:solidFill>
                <a:srgbClr val="007AAA"/>
              </a:solidFill>
              <a:latin typeface="Garamond" pitchFamily="18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bg-BG" sz="4500" dirty="0" smtClean="0">
                <a:latin typeface="Garamond" pitchFamily="18" charset="0"/>
              </a:rPr>
              <a:t>Изберете поне 30 предложения как да се отнасяте с уважение към другите</a:t>
            </a:r>
            <a:endParaRPr lang="en-US" sz="4500" dirty="0"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147622"/>
            <a:ext cx="598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://www.youtube.com/watch?v=Eb9XURIEQAs</a:t>
            </a:r>
            <a:endParaRPr lang="en-GB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3240" y="1857364"/>
            <a:ext cx="5620044" cy="3636008"/>
          </a:xfrm>
          <a:prstGeom prst="rect">
            <a:avLst/>
          </a:prstGeom>
        </p:spPr>
      </p:pic>
      <p:pic>
        <p:nvPicPr>
          <p:cNvPr id="12" name="Google Shape;224;p31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>
            <a:off x="7447266" y="397266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225;p31"/>
          <p:cNvSpPr/>
          <p:nvPr/>
        </p:nvSpPr>
        <p:spPr>
          <a:xfrm rot="10800000" flipH="1">
            <a:off x="438754" y="1026571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229;p31"/>
          <p:cNvSpPr txBox="1"/>
          <p:nvPr/>
        </p:nvSpPr>
        <p:spPr>
          <a:xfrm>
            <a:off x="179512" y="188640"/>
            <a:ext cx="6984776" cy="8379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2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bg-BG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Урок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1 </a:t>
            </a:r>
            <a:r>
              <a:rPr lang="bg-BG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Намалете неравенствата </a:t>
            </a:r>
            <a:r>
              <a:rPr lang="bg-BG" sz="1600" b="1" dirty="0" smtClean="0">
                <a:solidFill>
                  <a:schemeClr val="bg1"/>
                </a:solidFill>
              </a:rPr>
              <a:t>Равентство </a:t>
            </a:r>
            <a:r>
              <a:rPr lang="bg-BG" sz="1600" b="1" i="1" dirty="0" smtClean="0"/>
              <a:t>Равенство в достойнството и правата</a:t>
            </a:r>
            <a:endParaRPr lang="en-GB" sz="1600" b="1" dirty="0">
              <a:solidFill>
                <a:schemeClr val="bg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1170</Words>
  <Application>Microsoft Office PowerPoint</Application>
  <PresentationFormat>On-screen Show (4:3)</PresentationFormat>
  <Paragraphs>134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Намалете неравенствата, Урок 1 </vt:lpstr>
      <vt:lpstr>Slide 2</vt:lpstr>
      <vt:lpstr>Големи идеи</vt:lpstr>
      <vt:lpstr>Цели на обучението</vt:lpstr>
      <vt:lpstr>Дърво на човешките права</vt:lpstr>
      <vt:lpstr>Обобщение на Всеобщата декларация за правата на човека</vt:lpstr>
      <vt:lpstr>Какво означава това?</vt:lpstr>
      <vt:lpstr>Индекс на човешкото развитие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dc:creator>Alison Clark</dc:creator>
  <cp:lastModifiedBy>Meral</cp:lastModifiedBy>
  <cp:revision>99</cp:revision>
  <dcterms:created xsi:type="dcterms:W3CDTF">2018-04-04T16:00:42Z</dcterms:created>
  <dcterms:modified xsi:type="dcterms:W3CDTF">2020-02-26T21:48:34Z</dcterms:modified>
</cp:coreProperties>
</file>